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PT Sans Narrow"/>
      <p:regular r:id="rId37"/>
      <p:bold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1AEBC4-E7F1-48E2-822D-090C90A7A179}">
  <a:tblStyle styleId="{D51AEBC4-E7F1-48E2-822D-090C90A7A17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PTSansNarrow-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PTSansNarrow-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401-020-0485-4#ref-CR17" TargetMode="External"/><Relationship Id="rId3" Type="http://schemas.openxmlformats.org/officeDocument/2006/relationships/hyperlink" Target="https://www.nature.com/articles/s41401-020-0485-4#ref-CR18" TargetMode="External"/><Relationship Id="rId4" Type="http://schemas.openxmlformats.org/officeDocument/2006/relationships/hyperlink" Target="https://www.nature.com/articles/s41401-020-0485-4#ref-CR18" TargetMode="External"/><Relationship Id="rId10" Type="http://schemas.openxmlformats.org/officeDocument/2006/relationships/hyperlink" Target="https://www.nature.com/articles/s41401-020-0485-4#ref-CR37" TargetMode="External"/><Relationship Id="rId9" Type="http://schemas.openxmlformats.org/officeDocument/2006/relationships/hyperlink" Target="https://www.nature.com/articles/s41401-020-0485-4#Fig1" TargetMode="External"/><Relationship Id="rId5" Type="http://schemas.openxmlformats.org/officeDocument/2006/relationships/hyperlink" Target="https://www.nature.com/articles/s41401-020-0485-4#ref-CR19" TargetMode="External"/><Relationship Id="rId6" Type="http://schemas.openxmlformats.org/officeDocument/2006/relationships/hyperlink" Target="https://www.nature.com/articles/s41401-020-0485-4#ref-CR33" TargetMode="External"/><Relationship Id="rId7" Type="http://schemas.openxmlformats.org/officeDocument/2006/relationships/hyperlink" Target="https://www.nature.com/articles/s41401-020-0485-4#ref-CR35" TargetMode="External"/><Relationship Id="rId8" Type="http://schemas.openxmlformats.org/officeDocument/2006/relationships/hyperlink" Target="https://www.nature.com/articles/s41401-020-0485-4#ref-CR36"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4e5519f2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4e5519f2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7dea337c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7dea337c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e6678760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4e6678760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4e667876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4e667876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e5519f29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e5519f29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e667876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4e667876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7dea337c8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7dea337c8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e5519f29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e5519f29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4e6678760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4e6678760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7dea337c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7dea337c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4e5519f2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4e5519f2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1. Transitional B Cells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 transitional B cell is the link between immature and mature B cells. While they cannot perform any actions to help fend off harmful pathogens, they do travel between the bone marrow and secondary lymphoid tissues. During this time, they are subjected to checks to confirm they will not produce autoantibodies, or antibodies that attack the host.</a:t>
            </a:r>
            <a:endParaRPr>
              <a:solidFill>
                <a:schemeClr val="dk1"/>
              </a:solidFill>
            </a:endParaRPr>
          </a:p>
          <a:p>
            <a:pPr indent="0" lvl="0" marL="0" rtl="0" algn="l">
              <a:lnSpc>
                <a:spcPct val="115000"/>
              </a:lnSpc>
              <a:spcBef>
                <a:spcPts val="0"/>
              </a:spcBef>
              <a:spcAft>
                <a:spcPts val="0"/>
              </a:spcAft>
              <a:buNone/>
            </a:pPr>
            <a:r>
              <a:rPr lang="en">
                <a:solidFill>
                  <a:schemeClr val="dk1"/>
                </a:solidFill>
              </a:rPr>
              <a:t>Transitional cells are rarely targeted in B cell separation because they do not have as specific of a function as the others. Studying them inside the body is helpful enough.</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intermediate between immature and mature B cells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undergo checks to make sure they are not producing antibodies that attack the host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Do not have a specific purpose</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2. Naïve B Cells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Naïve B cells are the next step beyond transitional B cells. After the B lymphocyte matures, whether in the bone marrow or secondary lymphoid organs, it will remain a naïve blood cell until it is activated.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Activation occurs when a mature B cell is exposed to the antigen-presenting cells specific to its B cell receptor. Upon activation, a naïve B cell can become a plasma B cell or a memory B cell. Naïve cells don’t fight infection, they simply wait to be activated by a T cell or an antigen-presenting cell (APC).</a:t>
            </a:r>
            <a:endParaRPr>
              <a:solidFill>
                <a:schemeClr val="dk1"/>
              </a:solidFill>
            </a:endParaRPr>
          </a:p>
          <a:p>
            <a:pPr indent="0" lvl="0" marL="0" rtl="0" algn="l">
              <a:lnSpc>
                <a:spcPct val="115000"/>
              </a:lnSpc>
              <a:spcBef>
                <a:spcPts val="0"/>
              </a:spcBef>
              <a:spcAft>
                <a:spcPts val="0"/>
              </a:spcAft>
              <a:buNone/>
            </a:pPr>
            <a:r>
              <a:rPr lang="en">
                <a:solidFill>
                  <a:schemeClr val="dk1"/>
                </a:solidFill>
              </a:rPr>
              <a:t>Naive B cells can be studied, activated, and manipulated with biochemicals that help researchers learn more about the immune system. They have slightly different regulatory markers than the other cells which allows them to be isolated. For example, naive B cells are signaled by CD19+, CD27–, and CD38–.</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are mature B cells that have matured in the bone marrow or </a:t>
            </a:r>
            <a:r>
              <a:rPr lang="en">
                <a:solidFill>
                  <a:schemeClr val="dk1"/>
                </a:solidFill>
              </a:rPr>
              <a:t>secondary</a:t>
            </a:r>
            <a:r>
              <a:rPr lang="en">
                <a:solidFill>
                  <a:schemeClr val="dk1"/>
                </a:solidFill>
              </a:rPr>
              <a:t> lymphoid </a:t>
            </a:r>
            <a:r>
              <a:rPr lang="en">
                <a:solidFill>
                  <a:schemeClr val="dk1"/>
                </a:solidFill>
              </a:rPr>
              <a:t>organs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Remains in the blood waiting for activation by T cells or antigen-presenting cells, so they’re inactive until they are stimulated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Can be signaled by CD19+, CD27–, and CD38–, which are memory B cells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3. Memory B Cells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One important B cell variant is the memory B cell, a type of B lymphocyte that is necessary for building long-term immunities within the body. These cells remain in the bloodstream after an infection subsides. If the host is re-exposed to that same antigen in the future, memory B cells can quickly activate with the help of T cells.</a:t>
            </a:r>
            <a:endParaRPr>
              <a:solidFill>
                <a:schemeClr val="dk1"/>
              </a:solidFill>
            </a:endParaRPr>
          </a:p>
          <a:p>
            <a:pPr indent="0" lvl="0" marL="0" rtl="0" algn="l">
              <a:lnSpc>
                <a:spcPct val="115000"/>
              </a:lnSpc>
              <a:spcBef>
                <a:spcPts val="0"/>
              </a:spcBef>
              <a:spcAft>
                <a:spcPts val="0"/>
              </a:spcAft>
              <a:buNone/>
            </a:pPr>
            <a:r>
              <a:rPr lang="en">
                <a:solidFill>
                  <a:schemeClr val="dk1"/>
                </a:solidFill>
              </a:rPr>
              <a:t>With the extra antibodies created by memory B cells, the immune system can often fend off familiar pathogens before the infection becomes symptomatic. Memory B cells have a CD19+, a CD27+, and a CD38– marker. The different expression on the CD27 marker allows scientists to isolate memory cells and naive cells with only one biomarker.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activation, memory B cells are responsible for </a:t>
            </a:r>
            <a:r>
              <a:rPr lang="en">
                <a:solidFill>
                  <a:schemeClr val="dk1"/>
                </a:solidFill>
              </a:rPr>
              <a:t>producing</a:t>
            </a:r>
            <a:r>
              <a:rPr lang="en">
                <a:solidFill>
                  <a:schemeClr val="dk1"/>
                </a:solidFill>
              </a:rPr>
              <a:t> antibodies that are specific for an antigen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would be a quicker </a:t>
            </a:r>
            <a:r>
              <a:rPr lang="en">
                <a:solidFill>
                  <a:schemeClr val="dk1"/>
                </a:solidFill>
              </a:rPr>
              <a:t>response</a:t>
            </a:r>
            <a:r>
              <a:rPr lang="en">
                <a:solidFill>
                  <a:schemeClr val="dk1"/>
                </a:solidFill>
              </a:rPr>
              <a:t> compared to </a:t>
            </a:r>
            <a:r>
              <a:rPr lang="en">
                <a:solidFill>
                  <a:schemeClr val="dk1"/>
                </a:solidFill>
              </a:rPr>
              <a:t>when you are first exposed to an infection or pathogen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4. Plasma B Cells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Plasma B cells, also called effector B cells, are large cells with a very large endoplasmic reticulum (ER). The ER is responsible for helping to synthesize and transport proteins. This composition allows plasma cells to produce large quantities of antigen-specific antibodies.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Plasma cells respond to signal chemicals secreted by T cells during an infection. They continue making antibodies to fight the infection until it is controlled or eliminated. Plasma cells can often be found at the site of chronic inflammation.</a:t>
            </a:r>
            <a:endParaRPr>
              <a:solidFill>
                <a:schemeClr val="dk1"/>
              </a:solidFill>
            </a:endParaRPr>
          </a:p>
          <a:p>
            <a:pPr indent="0" lvl="0" marL="0" rtl="0" algn="l">
              <a:lnSpc>
                <a:spcPct val="115000"/>
              </a:lnSpc>
              <a:spcBef>
                <a:spcPts val="0"/>
              </a:spcBef>
              <a:spcAft>
                <a:spcPts val="0"/>
              </a:spcAft>
              <a:buNone/>
            </a:pPr>
            <a:r>
              <a:rPr lang="en">
                <a:solidFill>
                  <a:schemeClr val="dk1"/>
                </a:solidFill>
              </a:rPr>
              <a:t>Plasma B cells are similar to memory B cells but with a CD38+ biomarker. Because this marker is difficult to target, researchers often sort plasma B cells with FACS and a flow cytometer. With three different lasers, researchers can isolate all three unique cell populations (naive, memory, and plasma) at once with a high throughput. The efficiency of this sort can be dramatically improved by first enriching the sample for B cells (using a sample preparation method like BACS) before sorting the B cells into their subtypes with FACS.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Plasma cells are also referred to as effector B cells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are large B cells with a very large endoplasmic </a:t>
            </a:r>
            <a:r>
              <a:rPr lang="en">
                <a:solidFill>
                  <a:schemeClr val="dk1"/>
                </a:solidFill>
              </a:rPr>
              <a:t>reticulum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we know, the ER is responsible for synthesizing and transporting proteins, so plasma cells are able to produce large amounts of antigen-specific antibodies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Are identified with a CD38</a:t>
            </a:r>
            <a:r>
              <a:rPr baseline="30000" lang="en">
                <a:solidFill>
                  <a:schemeClr val="dk1"/>
                </a:solidFill>
              </a:rPr>
              <a:t>+</a:t>
            </a:r>
            <a:r>
              <a:rPr lang="en">
                <a:solidFill>
                  <a:schemeClr val="dk1"/>
                </a:solidFill>
              </a:rPr>
              <a:t> biomarker, but these cells are difficult to isolate within the lab setting. Researchers try to isolate the cells with the use of fluorescence-activated cell sorting, which is a specialized type of flow cytometry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Researches are able to better target naive, memory, and plasma cells with three different lasers when doing flow cytometry and using </a:t>
            </a:r>
            <a:r>
              <a:rPr lang="en" sz="1350">
                <a:solidFill>
                  <a:srgbClr val="525352"/>
                </a:solidFill>
                <a:highlight>
                  <a:srgbClr val="FFFFFF"/>
                </a:highlight>
              </a:rPr>
              <a:t>Buoyancy Activated Cell Sorting, also known as BACS, is the process of sorting cells by using buoyant microbubbles. By coating the microbubbles with antibodies, the target cells attach to the surface of the microbubbles, effectively separating them from the non-target cells. Then the microbubbles—composed of a gaseous core that is often shelled by polymers, lipids, or proteins—float the target cells to the top of the sample.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________________________________________________________________________________________________________</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Opsonization</a:t>
            </a:r>
            <a:endParaRPr b="1">
              <a:solidFill>
                <a:schemeClr val="dk1"/>
              </a:solidFill>
            </a:endParaRPr>
          </a:p>
          <a:p>
            <a:pPr indent="0" lvl="0" marL="0" rtl="0" algn="l">
              <a:lnSpc>
                <a:spcPct val="115000"/>
              </a:lnSpc>
              <a:spcBef>
                <a:spcPts val="0"/>
              </a:spcBef>
              <a:spcAft>
                <a:spcPts val="0"/>
              </a:spcAft>
              <a:buNone/>
            </a:pPr>
            <a:r>
              <a:rPr lang="en">
                <a:solidFill>
                  <a:schemeClr val="dk1"/>
                </a:solidFill>
              </a:rPr>
              <a:t>- Antibodies promote phagocytosis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Neutralization</a:t>
            </a:r>
            <a:endParaRPr b="1">
              <a:solidFill>
                <a:schemeClr val="dk1"/>
              </a:solidFill>
            </a:endParaRPr>
          </a:p>
          <a:p>
            <a:pPr indent="0" lvl="0" marL="0" rtl="0" algn="l">
              <a:lnSpc>
                <a:spcPct val="115000"/>
              </a:lnSpc>
              <a:spcBef>
                <a:spcPts val="0"/>
              </a:spcBef>
              <a:spcAft>
                <a:spcPts val="0"/>
              </a:spcAft>
              <a:buNone/>
            </a:pPr>
            <a:r>
              <a:rPr lang="en">
                <a:solidFill>
                  <a:schemeClr val="dk1"/>
                </a:solidFill>
              </a:rPr>
              <a:t>- Antibodies prevent adherence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Complement activation</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Antibodies activate </a:t>
            </a:r>
            <a:r>
              <a:rPr lang="en">
                <a:solidFill>
                  <a:schemeClr val="dk1"/>
                </a:solidFill>
              </a:rPr>
              <a:t>complement</a:t>
            </a:r>
            <a:r>
              <a:rPr lang="en">
                <a:solidFill>
                  <a:schemeClr val="dk1"/>
                </a:solidFill>
              </a:rPr>
              <a:t> response, which enhances opsonization and </a:t>
            </a:r>
            <a:r>
              <a:rPr lang="en">
                <a:solidFill>
                  <a:schemeClr val="dk1"/>
                </a:solidFill>
              </a:rPr>
              <a:t>lysis</a:t>
            </a:r>
            <a:r>
              <a:rPr lang="en">
                <a:solidFill>
                  <a:schemeClr val="dk1"/>
                </a:solidFill>
              </a:rPr>
              <a:t> pathogens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https://www.ncbi.nlm.nih.gov/books/NBK459471/</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4e5519f29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4e5519f29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4e6678760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4e6678760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4e611dbc9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4e611dbc9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4e6437ff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4e6437ff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7bbdbb764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7bbdbb76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4e611dbc9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4e611dbc9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4e611dbc9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4e611dbc9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7d85f51e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7d85f51e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lang="en">
                <a:solidFill>
                  <a:srgbClr val="374151"/>
                </a:solidFill>
                <a:latin typeface="Open Sans"/>
                <a:ea typeface="Open Sans"/>
                <a:cs typeface="Open Sans"/>
                <a:sym typeface="Open Sans"/>
              </a:rPr>
              <a:t>T cells are so called because they are predominantly produced in the </a:t>
            </a:r>
            <a:r>
              <a:rPr b="1" lang="en">
                <a:solidFill>
                  <a:srgbClr val="374151"/>
                </a:solidFill>
                <a:latin typeface="Open Sans"/>
                <a:ea typeface="Open Sans"/>
                <a:cs typeface="Open Sans"/>
                <a:sym typeface="Open Sans"/>
              </a:rPr>
              <a:t>thymus</a:t>
            </a:r>
            <a:r>
              <a:rPr lang="en">
                <a:solidFill>
                  <a:srgbClr val="374151"/>
                </a:solidFill>
                <a:latin typeface="Open Sans"/>
                <a:ea typeface="Open Sans"/>
                <a:cs typeface="Open Sans"/>
                <a:sym typeface="Open Sans"/>
              </a:rPr>
              <a:t>. They recognise  foreign particles (</a:t>
            </a:r>
            <a:r>
              <a:rPr b="1" lang="en">
                <a:solidFill>
                  <a:srgbClr val="374151"/>
                </a:solidFill>
                <a:latin typeface="Open Sans"/>
                <a:ea typeface="Open Sans"/>
                <a:cs typeface="Open Sans"/>
                <a:sym typeface="Open Sans"/>
              </a:rPr>
              <a:t>antigen</a:t>
            </a:r>
            <a:r>
              <a:rPr lang="en">
                <a:solidFill>
                  <a:srgbClr val="374151"/>
                </a:solidFill>
                <a:latin typeface="Open Sans"/>
                <a:ea typeface="Open Sans"/>
                <a:cs typeface="Open Sans"/>
                <a:sym typeface="Open Sans"/>
              </a:rPr>
              <a:t>) by a surface expressed, highly variable, </a:t>
            </a:r>
            <a:r>
              <a:rPr b="1" lang="en">
                <a:solidFill>
                  <a:srgbClr val="374151"/>
                </a:solidFill>
                <a:latin typeface="Open Sans"/>
                <a:ea typeface="Open Sans"/>
                <a:cs typeface="Open Sans"/>
                <a:sym typeface="Open Sans"/>
              </a:rPr>
              <a:t>T cell receptor</a:t>
            </a:r>
            <a:r>
              <a:rPr lang="en">
                <a:solidFill>
                  <a:srgbClr val="374151"/>
                </a:solidFill>
                <a:latin typeface="Open Sans"/>
                <a:ea typeface="Open Sans"/>
                <a:cs typeface="Open Sans"/>
                <a:sym typeface="Open Sans"/>
              </a:rPr>
              <a:t> (</a:t>
            </a:r>
            <a:r>
              <a:rPr b="1" lang="en">
                <a:solidFill>
                  <a:srgbClr val="374151"/>
                </a:solidFill>
                <a:latin typeface="Open Sans"/>
                <a:ea typeface="Open Sans"/>
                <a:cs typeface="Open Sans"/>
                <a:sym typeface="Open Sans"/>
              </a:rPr>
              <a:t>TCR</a:t>
            </a:r>
            <a:r>
              <a:rPr lang="en">
                <a:solidFill>
                  <a:srgbClr val="374151"/>
                </a:solidFill>
                <a:latin typeface="Open Sans"/>
                <a:ea typeface="Open Sans"/>
                <a:cs typeface="Open Sans"/>
                <a:sym typeface="Open Sans"/>
              </a:rPr>
              <a:t>). There are two major types of T cells: the </a:t>
            </a:r>
            <a:r>
              <a:rPr b="1" lang="en">
                <a:solidFill>
                  <a:srgbClr val="374151"/>
                </a:solidFill>
                <a:latin typeface="Open Sans"/>
                <a:ea typeface="Open Sans"/>
                <a:cs typeface="Open Sans"/>
                <a:sym typeface="Open Sans"/>
              </a:rPr>
              <a:t>helper T cell</a:t>
            </a:r>
            <a:r>
              <a:rPr lang="en">
                <a:solidFill>
                  <a:srgbClr val="374151"/>
                </a:solidFill>
                <a:latin typeface="Open Sans"/>
                <a:ea typeface="Open Sans"/>
                <a:cs typeface="Open Sans"/>
                <a:sym typeface="Open Sans"/>
              </a:rPr>
              <a:t> and the </a:t>
            </a:r>
            <a:r>
              <a:rPr b="1" lang="en">
                <a:solidFill>
                  <a:srgbClr val="374151"/>
                </a:solidFill>
                <a:latin typeface="Open Sans"/>
                <a:ea typeface="Open Sans"/>
                <a:cs typeface="Open Sans"/>
                <a:sym typeface="Open Sans"/>
              </a:rPr>
              <a:t>cytotoxic T cell</a:t>
            </a:r>
            <a:r>
              <a:rPr lang="en">
                <a:solidFill>
                  <a:srgbClr val="374151"/>
                </a:solidFill>
                <a:latin typeface="Open Sans"/>
                <a:ea typeface="Open Sans"/>
                <a:cs typeface="Open Sans"/>
                <a:sym typeface="Open Sans"/>
              </a:rPr>
              <a:t>. As the names suggest helper T cells ‘help’ other cells of the immune system, whilst cytotoxic T cells kill virally infected cells and tumors.</a:t>
            </a:r>
            <a:endParaRPr>
              <a:solidFill>
                <a:srgbClr val="37415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lang="en">
                <a:solidFill>
                  <a:srgbClr val="374151"/>
                </a:solidFill>
                <a:latin typeface="Open Sans"/>
                <a:ea typeface="Open Sans"/>
                <a:cs typeface="Open Sans"/>
                <a:sym typeface="Open Sans"/>
              </a:rPr>
              <a:t>Unlike antibody, the TCR cannot bind antigen directly.  Instead it needs to have broken-down peptides of the antigen ‘presented’ to it by an </a:t>
            </a:r>
            <a:r>
              <a:rPr b="1" lang="en">
                <a:solidFill>
                  <a:srgbClr val="374151"/>
                </a:solidFill>
                <a:latin typeface="Open Sans"/>
                <a:ea typeface="Open Sans"/>
                <a:cs typeface="Open Sans"/>
                <a:sym typeface="Open Sans"/>
              </a:rPr>
              <a:t>antigen presenting cell</a:t>
            </a:r>
            <a:r>
              <a:rPr lang="en">
                <a:solidFill>
                  <a:srgbClr val="374151"/>
                </a:solidFill>
                <a:latin typeface="Open Sans"/>
                <a:ea typeface="Open Sans"/>
                <a:cs typeface="Open Sans"/>
                <a:sym typeface="Open Sans"/>
              </a:rPr>
              <a:t> (</a:t>
            </a:r>
            <a:r>
              <a:rPr b="1" lang="en">
                <a:solidFill>
                  <a:srgbClr val="374151"/>
                </a:solidFill>
                <a:latin typeface="Open Sans"/>
                <a:ea typeface="Open Sans"/>
                <a:cs typeface="Open Sans"/>
                <a:sym typeface="Open Sans"/>
              </a:rPr>
              <a:t>APC</a:t>
            </a:r>
            <a:r>
              <a:rPr lang="en">
                <a:solidFill>
                  <a:srgbClr val="374151"/>
                </a:solidFill>
                <a:latin typeface="Open Sans"/>
                <a:ea typeface="Open Sans"/>
                <a:cs typeface="Open Sans"/>
                <a:sym typeface="Open Sans"/>
              </a:rPr>
              <a:t>). The molecules on the APC that present the antigen are called </a:t>
            </a:r>
            <a:r>
              <a:rPr b="1" lang="en">
                <a:solidFill>
                  <a:srgbClr val="374151"/>
                </a:solidFill>
                <a:latin typeface="Open Sans"/>
                <a:ea typeface="Open Sans"/>
                <a:cs typeface="Open Sans"/>
                <a:sym typeface="Open Sans"/>
              </a:rPr>
              <a:t>major histocompatibility complexes</a:t>
            </a:r>
            <a:r>
              <a:rPr lang="en">
                <a:solidFill>
                  <a:srgbClr val="374151"/>
                </a:solidFill>
                <a:latin typeface="Open Sans"/>
                <a:ea typeface="Open Sans"/>
                <a:cs typeface="Open Sans"/>
                <a:sym typeface="Open Sans"/>
              </a:rPr>
              <a:t> (</a:t>
            </a:r>
            <a:r>
              <a:rPr b="1" lang="en">
                <a:solidFill>
                  <a:srgbClr val="374151"/>
                </a:solidFill>
                <a:latin typeface="Open Sans"/>
                <a:ea typeface="Open Sans"/>
                <a:cs typeface="Open Sans"/>
                <a:sym typeface="Open Sans"/>
              </a:rPr>
              <a:t>MHC</a:t>
            </a:r>
            <a:r>
              <a:rPr lang="en">
                <a:solidFill>
                  <a:srgbClr val="374151"/>
                </a:solidFill>
                <a:latin typeface="Open Sans"/>
                <a:ea typeface="Open Sans"/>
                <a:cs typeface="Open Sans"/>
                <a:sym typeface="Open Sans"/>
              </a:rPr>
              <a:t>).  There are two types of MHC: MHC class I and MHC class II.  </a:t>
            </a:r>
            <a:r>
              <a:rPr b="1" lang="en">
                <a:solidFill>
                  <a:srgbClr val="374151"/>
                </a:solidFill>
                <a:latin typeface="Open Sans"/>
                <a:ea typeface="Open Sans"/>
                <a:cs typeface="Open Sans"/>
                <a:sym typeface="Open Sans"/>
              </a:rPr>
              <a:t>MHC class I</a:t>
            </a:r>
            <a:r>
              <a:rPr lang="en">
                <a:solidFill>
                  <a:srgbClr val="374151"/>
                </a:solidFill>
                <a:latin typeface="Open Sans"/>
                <a:ea typeface="Open Sans"/>
                <a:cs typeface="Open Sans"/>
                <a:sym typeface="Open Sans"/>
              </a:rPr>
              <a:t> presents to cytotoxic T cells; </a:t>
            </a:r>
            <a:r>
              <a:rPr b="1" lang="en">
                <a:solidFill>
                  <a:srgbClr val="374151"/>
                </a:solidFill>
                <a:latin typeface="Open Sans"/>
                <a:ea typeface="Open Sans"/>
                <a:cs typeface="Open Sans"/>
                <a:sym typeface="Open Sans"/>
              </a:rPr>
              <a:t>MHC class II</a:t>
            </a:r>
            <a:r>
              <a:rPr lang="en">
                <a:solidFill>
                  <a:srgbClr val="374151"/>
                </a:solidFill>
                <a:latin typeface="Open Sans"/>
                <a:ea typeface="Open Sans"/>
                <a:cs typeface="Open Sans"/>
                <a:sym typeface="Open Sans"/>
              </a:rPr>
              <a:t> presents to helper T cells.</a:t>
            </a:r>
            <a:endParaRPr>
              <a:solidFill>
                <a:srgbClr val="37415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298450" lvl="0" marL="457200" rtl="0" algn="l">
              <a:lnSpc>
                <a:spcPct val="115000"/>
              </a:lnSpc>
              <a:spcBef>
                <a:spcPts val="0"/>
              </a:spcBef>
              <a:spcAft>
                <a:spcPts val="0"/>
              </a:spcAft>
              <a:buSzPts val="1100"/>
              <a:buChar char="-"/>
            </a:pPr>
            <a:r>
              <a:rPr lang="en"/>
              <a:t>T lymphocytes are produced in the thymus and there are two major categories of T cells</a:t>
            </a:r>
            <a:endParaRPr/>
          </a:p>
          <a:p>
            <a:pPr indent="-298450" lvl="0" marL="457200" rtl="0" algn="l">
              <a:lnSpc>
                <a:spcPct val="115000"/>
              </a:lnSpc>
              <a:spcBef>
                <a:spcPts val="0"/>
              </a:spcBef>
              <a:spcAft>
                <a:spcPts val="0"/>
              </a:spcAft>
              <a:buSzPts val="1100"/>
              <a:buChar char="-"/>
            </a:pPr>
            <a:r>
              <a:rPr lang="en"/>
              <a:t>CD4</a:t>
            </a:r>
            <a:r>
              <a:rPr baseline="30000" lang="en"/>
              <a:t>+</a:t>
            </a:r>
            <a:r>
              <a:rPr lang="en"/>
              <a:t> T cells are also called your helper T cells </a:t>
            </a:r>
            <a:r>
              <a:rPr lang="en"/>
              <a:t>because</a:t>
            </a:r>
            <a:r>
              <a:rPr lang="en"/>
              <a:t> they are the ones that aid in </a:t>
            </a:r>
            <a:r>
              <a:rPr lang="en"/>
              <a:t>activating</a:t>
            </a:r>
            <a:r>
              <a:rPr lang="en"/>
              <a:t> B cells and other T cells</a:t>
            </a:r>
            <a:endParaRPr/>
          </a:p>
          <a:p>
            <a:pPr indent="-298450" lvl="0" marL="457200" rtl="0" algn="l">
              <a:lnSpc>
                <a:spcPct val="115000"/>
              </a:lnSpc>
              <a:spcBef>
                <a:spcPts val="0"/>
              </a:spcBef>
              <a:spcAft>
                <a:spcPts val="0"/>
              </a:spcAft>
              <a:buSzPts val="1100"/>
              <a:buChar char="-"/>
            </a:pPr>
            <a:r>
              <a:rPr lang="en"/>
              <a:t>CD8</a:t>
            </a:r>
            <a:r>
              <a:rPr baseline="30000" lang="en"/>
              <a:t>+</a:t>
            </a:r>
            <a:r>
              <a:rPr lang="en"/>
              <a:t> T cells are also </a:t>
            </a:r>
            <a:r>
              <a:rPr lang="en"/>
              <a:t>referred</a:t>
            </a:r>
            <a:r>
              <a:rPr lang="en"/>
              <a:t> to as you killer T cells because they actively </a:t>
            </a:r>
            <a:r>
              <a:rPr lang="en"/>
              <a:t>eradicate</a:t>
            </a:r>
            <a:r>
              <a:rPr lang="en"/>
              <a:t> infected cells by releasing lytic granules </a:t>
            </a:r>
            <a:endParaRPr/>
          </a:p>
          <a:p>
            <a:pPr indent="-298450" lvl="0" marL="457200" rtl="0" algn="l">
              <a:lnSpc>
                <a:spcPct val="115000"/>
              </a:lnSpc>
              <a:spcBef>
                <a:spcPts val="0"/>
              </a:spcBef>
              <a:spcAft>
                <a:spcPts val="0"/>
              </a:spcAft>
              <a:buSzPts val="1100"/>
              <a:buChar char="-"/>
            </a:pPr>
            <a:r>
              <a:rPr lang="en"/>
              <a:t>MHC class I glycoproteins present antigens that originate from the cytoplasm - this is very important for immune cells to identify which cells are healthy or infected</a:t>
            </a:r>
            <a:endParaRPr/>
          </a:p>
          <a:p>
            <a:pPr indent="-298450" lvl="0" marL="457200" rtl="0" algn="l">
              <a:lnSpc>
                <a:spcPct val="115000"/>
              </a:lnSpc>
              <a:spcBef>
                <a:spcPts val="0"/>
              </a:spcBef>
              <a:spcAft>
                <a:spcPts val="0"/>
              </a:spcAft>
              <a:buSzPts val="1100"/>
              <a:buChar char="-"/>
            </a:pPr>
            <a:r>
              <a:rPr lang="en"/>
              <a:t>MHC class II proteins present exogenous antigens that </a:t>
            </a:r>
            <a:r>
              <a:rPr lang="en"/>
              <a:t>originate</a:t>
            </a:r>
            <a:r>
              <a:rPr lang="en"/>
              <a:t> extracellularly from from foreign </a:t>
            </a:r>
            <a:r>
              <a:rPr lang="en"/>
              <a:t>bodies such as bacteria</a:t>
            </a:r>
            <a:endParaRPr/>
          </a:p>
          <a:p>
            <a:pPr indent="-298450" lvl="1" marL="914400" rtl="0" algn="l">
              <a:lnSpc>
                <a:spcPct val="115000"/>
              </a:lnSpc>
              <a:spcBef>
                <a:spcPts val="0"/>
              </a:spcBef>
              <a:spcAft>
                <a:spcPts val="0"/>
              </a:spcAft>
              <a:buSzPts val="1100"/>
              <a:buChar char="-"/>
            </a:pPr>
            <a:r>
              <a:rPr lang="en"/>
              <a:t>An example of this is when a macrophage engulfs a bacterium and breaks it down to present the antigen onto the MHC class II so that other immune cells like CD8</a:t>
            </a:r>
            <a:r>
              <a:rPr baseline="30000" lang="en"/>
              <a:t>+ </a:t>
            </a:r>
            <a:r>
              <a:rPr lang="en"/>
              <a:t>T cells can recognize them to target them</a:t>
            </a:r>
            <a:endParaRPr/>
          </a:p>
          <a:p>
            <a:pPr indent="0" lvl="0" marL="0" rtl="0" algn="l">
              <a:lnSpc>
                <a:spcPct val="115000"/>
              </a:lnSpc>
              <a:spcBef>
                <a:spcPts val="0"/>
              </a:spcBef>
              <a:spcAft>
                <a:spcPts val="0"/>
              </a:spcAft>
              <a:buNone/>
            </a:pPr>
            <a:r>
              <a:rPr b="1" lang="en"/>
              <a:t>Mechanisms of action</a:t>
            </a:r>
            <a:endParaRPr b="1"/>
          </a:p>
          <a:p>
            <a:pPr indent="-298450" lvl="0" marL="457200" rtl="0" algn="l">
              <a:lnSpc>
                <a:spcPct val="115000"/>
              </a:lnSpc>
              <a:spcBef>
                <a:spcPts val="0"/>
              </a:spcBef>
              <a:spcAft>
                <a:spcPts val="0"/>
              </a:spcAft>
              <a:buSzPts val="1100"/>
              <a:buChar char="-"/>
            </a:pPr>
            <a:r>
              <a:rPr lang="en"/>
              <a:t>Lytic granule</a:t>
            </a:r>
            <a:endParaRPr/>
          </a:p>
          <a:p>
            <a:pPr indent="-298450" lvl="0" marL="457200" rtl="0" algn="l">
              <a:lnSpc>
                <a:spcPct val="115000"/>
              </a:lnSpc>
              <a:spcBef>
                <a:spcPts val="0"/>
              </a:spcBef>
              <a:spcAft>
                <a:spcPts val="0"/>
              </a:spcAft>
              <a:buSzPts val="1100"/>
              <a:buChar char="-"/>
            </a:pPr>
            <a:r>
              <a:rPr lang="en"/>
              <a:t>Release of ligands such as tumor necrotic factor or Fas ligand that initiate apoptosis within an infected cell so it cannot infect other cells</a:t>
            </a:r>
            <a:endParaRPr/>
          </a:p>
          <a:p>
            <a:pPr indent="-298450" lvl="0" marL="457200" rtl="0" algn="l">
              <a:lnSpc>
                <a:spcPct val="115000"/>
              </a:lnSpc>
              <a:spcBef>
                <a:spcPts val="0"/>
              </a:spcBef>
              <a:spcAft>
                <a:spcPts val="0"/>
              </a:spcAft>
              <a:buSzPts val="1100"/>
              <a:buChar char="-"/>
            </a:pPr>
            <a:r>
              <a:rPr lang="en"/>
              <a:t>T cells also work with antigen presenting cells like dendritic cells to activate B cells</a:t>
            </a:r>
            <a:endParaRPr/>
          </a:p>
          <a:p>
            <a:pPr indent="-298450" lvl="0" marL="457200" rtl="0" algn="l">
              <a:lnSpc>
                <a:spcPct val="115000"/>
              </a:lnSpc>
              <a:spcBef>
                <a:spcPts val="0"/>
              </a:spcBef>
              <a:spcAft>
                <a:spcPts val="0"/>
              </a:spcAft>
              <a:buSzPts val="1100"/>
              <a:buChar char="-"/>
            </a:pPr>
            <a:r>
              <a:rPr lang="en"/>
              <a:t>Cytokines are released to recruit macrophages, natural killer cells, and B cells. IL-2 is produced by T cells and stimulates the proliferation of B cells</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7d85f51e1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7d85f51e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Roboto"/>
                <a:ea typeface="Roboto"/>
                <a:cs typeface="Roboto"/>
                <a:sym typeface="Roboto"/>
              </a:rPr>
              <a:t>Structure section</a:t>
            </a:r>
            <a:endParaRPr b="1"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u="sng">
                <a:solidFill>
                  <a:srgbClr val="222222"/>
                </a:solidFill>
                <a:highlight>
                  <a:srgbClr val="FFFFFF"/>
                </a:highlight>
                <a:latin typeface="Roboto"/>
                <a:ea typeface="Roboto"/>
                <a:cs typeface="Roboto"/>
                <a:sym typeface="Roboto"/>
              </a:rPr>
              <a:t>N-terminal domain (</a:t>
            </a:r>
            <a:r>
              <a:rPr lang="en" sz="1200">
                <a:solidFill>
                  <a:srgbClr val="222222"/>
                </a:solidFill>
                <a:highlight>
                  <a:srgbClr val="FFFFFF"/>
                </a:highlight>
                <a:latin typeface="Roboto"/>
                <a:ea typeface="Roboto"/>
                <a:cs typeface="Roboto"/>
                <a:sym typeface="Roboto"/>
              </a:rPr>
              <a:t>14–305 residues) and a </a:t>
            </a:r>
            <a:r>
              <a:rPr b="1" lang="en" sz="1200" u="sng">
                <a:solidFill>
                  <a:srgbClr val="222222"/>
                </a:solidFill>
                <a:highlight>
                  <a:srgbClr val="FFFFFF"/>
                </a:highlight>
                <a:latin typeface="Roboto"/>
                <a:ea typeface="Roboto"/>
                <a:cs typeface="Roboto"/>
                <a:sym typeface="Roboto"/>
              </a:rPr>
              <a:t>receptor-binding domain (RBD</a:t>
            </a:r>
            <a:r>
              <a:rPr lang="en" sz="1200">
                <a:solidFill>
                  <a:srgbClr val="222222"/>
                </a:solidFill>
                <a:highlight>
                  <a:srgbClr val="FFFFFF"/>
                </a:highlight>
                <a:latin typeface="Roboto"/>
                <a:ea typeface="Roboto"/>
                <a:cs typeface="Roboto"/>
                <a:sym typeface="Roboto"/>
              </a:rPr>
              <a:t>, 319–541 residues); the</a:t>
            </a:r>
            <a:r>
              <a:rPr b="1" lang="en" sz="1200" u="sng">
                <a:solidFill>
                  <a:srgbClr val="222222"/>
                </a:solidFill>
                <a:highlight>
                  <a:srgbClr val="FFFFFF"/>
                </a:highlight>
                <a:latin typeface="Roboto"/>
                <a:ea typeface="Roboto"/>
                <a:cs typeface="Roboto"/>
                <a:sym typeface="Roboto"/>
              </a:rPr>
              <a:t> fusion peptide (FP) </a:t>
            </a:r>
            <a:r>
              <a:rPr lang="en" sz="1200">
                <a:solidFill>
                  <a:srgbClr val="222222"/>
                </a:solidFill>
                <a:highlight>
                  <a:srgbClr val="FFFFFF"/>
                </a:highlight>
                <a:latin typeface="Roboto"/>
                <a:ea typeface="Roboto"/>
                <a:cs typeface="Roboto"/>
                <a:sym typeface="Roboto"/>
              </a:rPr>
              <a:t>(788–806 residues), </a:t>
            </a:r>
            <a:r>
              <a:rPr b="1" lang="en" sz="1200" u="sng">
                <a:solidFill>
                  <a:srgbClr val="222222"/>
                </a:solidFill>
                <a:highlight>
                  <a:srgbClr val="FFFFFF"/>
                </a:highlight>
                <a:latin typeface="Roboto"/>
                <a:ea typeface="Roboto"/>
                <a:cs typeface="Roboto"/>
                <a:sym typeface="Roboto"/>
              </a:rPr>
              <a:t>heptapeptide repeat sequence 1 (HR1)</a:t>
            </a:r>
            <a:r>
              <a:rPr lang="en" sz="1200">
                <a:solidFill>
                  <a:srgbClr val="222222"/>
                </a:solidFill>
                <a:highlight>
                  <a:srgbClr val="FFFFFF"/>
                </a:highlight>
                <a:latin typeface="Roboto"/>
                <a:ea typeface="Roboto"/>
                <a:cs typeface="Roboto"/>
                <a:sym typeface="Roboto"/>
              </a:rPr>
              <a:t> (912–984 residues), </a:t>
            </a:r>
            <a:r>
              <a:rPr b="1" lang="en" sz="1200" u="sng">
                <a:solidFill>
                  <a:srgbClr val="222222"/>
                </a:solidFill>
                <a:highlight>
                  <a:srgbClr val="FFFFFF"/>
                </a:highlight>
                <a:latin typeface="Roboto"/>
                <a:ea typeface="Roboto"/>
                <a:cs typeface="Roboto"/>
                <a:sym typeface="Roboto"/>
              </a:rPr>
              <a:t>HR2 </a:t>
            </a:r>
            <a:r>
              <a:rPr lang="en" sz="1200">
                <a:solidFill>
                  <a:srgbClr val="222222"/>
                </a:solidFill>
                <a:highlight>
                  <a:srgbClr val="FFFFFF"/>
                </a:highlight>
                <a:latin typeface="Roboto"/>
                <a:ea typeface="Roboto"/>
                <a:cs typeface="Roboto"/>
                <a:sym typeface="Roboto"/>
              </a:rPr>
              <a:t>(1163–1213 residues), </a:t>
            </a:r>
            <a:r>
              <a:rPr b="1" lang="en" sz="1200" u="sng">
                <a:solidFill>
                  <a:srgbClr val="222222"/>
                </a:solidFill>
                <a:highlight>
                  <a:srgbClr val="FFFFFF"/>
                </a:highlight>
                <a:latin typeface="Roboto"/>
                <a:ea typeface="Roboto"/>
                <a:cs typeface="Roboto"/>
                <a:sym typeface="Roboto"/>
              </a:rPr>
              <a:t>TM</a:t>
            </a:r>
            <a:r>
              <a:rPr lang="en" sz="1200">
                <a:solidFill>
                  <a:srgbClr val="222222"/>
                </a:solidFill>
                <a:highlight>
                  <a:srgbClr val="FFFFFF"/>
                </a:highlight>
                <a:latin typeface="Roboto"/>
                <a:ea typeface="Roboto"/>
                <a:cs typeface="Roboto"/>
                <a:sym typeface="Roboto"/>
              </a:rPr>
              <a:t> domain (1213–1237 residues), and </a:t>
            </a:r>
            <a:r>
              <a:rPr b="1" lang="en" sz="1200" u="sng">
                <a:solidFill>
                  <a:srgbClr val="222222"/>
                </a:solidFill>
                <a:highlight>
                  <a:srgbClr val="FFFFFF"/>
                </a:highlight>
                <a:latin typeface="Roboto"/>
                <a:ea typeface="Roboto"/>
                <a:cs typeface="Roboto"/>
                <a:sym typeface="Roboto"/>
              </a:rPr>
              <a:t>cytoplasm domain</a:t>
            </a:r>
            <a:r>
              <a:rPr lang="en" sz="1200">
                <a:solidFill>
                  <a:srgbClr val="222222"/>
                </a:solidFill>
                <a:highlight>
                  <a:srgbClr val="FFFFFF"/>
                </a:highlight>
                <a:latin typeface="Roboto"/>
                <a:ea typeface="Roboto"/>
                <a:cs typeface="Roboto"/>
                <a:sym typeface="Roboto"/>
              </a:rPr>
              <a:t> (1237–1273 residues) comprise the S2 subunit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22222"/>
                </a:solidFill>
                <a:highlight>
                  <a:srgbClr val="FFFFFF"/>
                </a:highlight>
                <a:latin typeface="Roboto"/>
                <a:ea typeface="Roboto"/>
                <a:cs typeface="Roboto"/>
                <a:sym typeface="Roboto"/>
              </a:rPr>
              <a:t>In the native state, the CoV S protein exists as an inactive precursor. During viral infection, target cell proteases activate the S protein by cleaving it into S1 and S2 subunits [</a:t>
            </a:r>
            <a:r>
              <a:rPr lang="en" sz="1200" u="sng">
                <a:solidFill>
                  <a:srgbClr val="006699"/>
                </a:solidFill>
                <a:highlight>
                  <a:srgbClr val="FFFFFF"/>
                </a:highlight>
                <a:latin typeface="Roboto"/>
                <a:ea typeface="Roboto"/>
                <a:cs typeface="Roboto"/>
                <a:sym typeface="Roboto"/>
                <a:hlinkClick r:id="rId2">
                  <a:extLst>
                    <a:ext uri="{A12FA001-AC4F-418D-AE19-62706E023703}">
                      <ahyp:hlinkClr val="tx"/>
                    </a:ext>
                  </a:extLst>
                </a:hlinkClick>
              </a:rPr>
              <a:t>17</a:t>
            </a:r>
            <a:r>
              <a:rPr lang="en" sz="1200">
                <a:solidFill>
                  <a:srgbClr val="222222"/>
                </a:solidFill>
                <a:highlight>
                  <a:srgbClr val="FFFFFF"/>
                </a:highlight>
                <a:latin typeface="Roboto"/>
                <a:ea typeface="Roboto"/>
                <a:cs typeface="Roboto"/>
                <a:sym typeface="Roboto"/>
              </a:rPr>
              <a:t>], which is necessary fo</a:t>
            </a:r>
            <a:r>
              <a:rPr b="1" lang="en" sz="1200" u="sng">
                <a:solidFill>
                  <a:srgbClr val="222222"/>
                </a:solidFill>
                <a:highlight>
                  <a:srgbClr val="FFFFFF"/>
                </a:highlight>
                <a:latin typeface="Roboto"/>
                <a:ea typeface="Roboto"/>
                <a:cs typeface="Roboto"/>
                <a:sym typeface="Roboto"/>
              </a:rPr>
              <a:t>r activating the membrane fusion domain after viral entry into target cells </a:t>
            </a:r>
            <a:r>
              <a:rPr lang="en" sz="1200">
                <a:solidFill>
                  <a:srgbClr val="222222"/>
                </a:solidFill>
                <a:highlight>
                  <a:srgbClr val="FFFFFF"/>
                </a:highlight>
                <a:latin typeface="Roboto"/>
                <a:ea typeface="Roboto"/>
                <a:cs typeface="Roboto"/>
                <a:sym typeface="Roboto"/>
              </a:rPr>
              <a:t>[</a:t>
            </a:r>
            <a:r>
              <a:rPr lang="en" sz="1200" u="sng">
                <a:solidFill>
                  <a:srgbClr val="006699"/>
                </a:solidFill>
                <a:highlight>
                  <a:srgbClr val="FFFFFF"/>
                </a:highlight>
                <a:latin typeface="Roboto"/>
                <a:ea typeface="Roboto"/>
                <a:cs typeface="Roboto"/>
                <a:sym typeface="Roboto"/>
                <a:hlinkClick r:id="rId3">
                  <a:extLst>
                    <a:ext uri="{A12FA001-AC4F-418D-AE19-62706E023703}">
                      <ahyp:hlinkClr val="tx"/>
                    </a:ext>
                  </a:extLst>
                </a:hlinkClick>
              </a:rPr>
              <a:t>18</a:t>
            </a:r>
            <a:r>
              <a:rPr lang="en" sz="1200">
                <a:solidFill>
                  <a:srgbClr val="222222"/>
                </a:solidFill>
                <a:highlight>
                  <a:srgbClr val="FFFFFF"/>
                </a:highlight>
                <a:latin typeface="Roboto"/>
                <a:ea typeface="Roboto"/>
                <a:cs typeface="Roboto"/>
                <a:sym typeface="Roboto"/>
              </a:rPr>
              <a:t>]. Similar to other coronaviruses, the S protein of SARS-CoV-2 is cleaved into S1 and S2 subunits by cellular proteases, and the serine protease TMPRSS2 is used as a protein primer. Although the cleavage site of SARS-CoV is known, that of SARS-CoV-2 S has not yet been reported [</a:t>
            </a:r>
            <a:r>
              <a:rPr lang="en" sz="1200" u="sng">
                <a:solidFill>
                  <a:srgbClr val="006699"/>
                </a:solidFill>
                <a:highlight>
                  <a:srgbClr val="FFFFFF"/>
                </a:highlight>
                <a:latin typeface="Roboto"/>
                <a:ea typeface="Roboto"/>
                <a:cs typeface="Roboto"/>
                <a:sym typeface="Roboto"/>
                <a:hlinkClick r:id="rId4">
                  <a:extLst>
                    <a:ext uri="{A12FA001-AC4F-418D-AE19-62706E023703}">
                      <ahyp:hlinkClr val="tx"/>
                    </a:ext>
                  </a:extLst>
                </a:hlinkClick>
              </a:rPr>
              <a:t>18</a:t>
            </a:r>
            <a:r>
              <a:rPr lang="en" sz="1200">
                <a:solidFill>
                  <a:srgbClr val="222222"/>
                </a:solidFill>
                <a:highlight>
                  <a:srgbClr val="FFFFFF"/>
                </a:highlight>
                <a:latin typeface="Roboto"/>
                <a:ea typeface="Roboto"/>
                <a:cs typeface="Roboto"/>
                <a:sym typeface="Roboto"/>
              </a:rPr>
              <a:t>, </a:t>
            </a:r>
            <a:r>
              <a:rPr lang="en" sz="1200" u="sng">
                <a:solidFill>
                  <a:srgbClr val="006699"/>
                </a:solidFill>
                <a:highlight>
                  <a:srgbClr val="FFFFFF"/>
                </a:highlight>
                <a:latin typeface="Roboto"/>
                <a:ea typeface="Roboto"/>
                <a:cs typeface="Roboto"/>
                <a:sym typeface="Roboto"/>
                <a:hlinkClick r:id="rId5">
                  <a:extLst>
                    <a:ext uri="{A12FA001-AC4F-418D-AE19-62706E023703}">
                      <ahyp:hlinkClr val="tx"/>
                    </a:ext>
                  </a:extLst>
                </a:hlinkClick>
              </a:rPr>
              <a:t>19</a:t>
            </a:r>
            <a:r>
              <a:rPr lang="en" sz="12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222222"/>
                </a:solidFill>
                <a:highlight>
                  <a:srgbClr val="FFFFFF"/>
                </a:highlight>
                <a:latin typeface="Roboto"/>
                <a:ea typeface="Roboto"/>
                <a:cs typeface="Roboto"/>
                <a:sym typeface="Roboto"/>
              </a:rPr>
              <a:t>Function section</a:t>
            </a:r>
            <a:endParaRPr b="1" sz="1200">
              <a:solidFill>
                <a:srgbClr val="222222"/>
              </a:solidFill>
              <a:highlight>
                <a:srgbClr val="FFFFFF"/>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solidFill>
                  <a:srgbClr val="222222"/>
                </a:solidFill>
                <a:highlight>
                  <a:srgbClr val="FFFFFF"/>
                </a:highlight>
                <a:latin typeface="Roboto"/>
                <a:ea typeface="Roboto"/>
                <a:cs typeface="Roboto"/>
                <a:sym typeface="Roboto"/>
              </a:rPr>
              <a:t>S</a:t>
            </a:r>
            <a:r>
              <a:rPr lang="en" sz="1200">
                <a:solidFill>
                  <a:srgbClr val="222222"/>
                </a:solidFill>
                <a:highlight>
                  <a:srgbClr val="FFFFFF"/>
                </a:highlight>
                <a:latin typeface="Roboto"/>
                <a:ea typeface="Roboto"/>
                <a:cs typeface="Roboto"/>
                <a:sym typeface="Roboto"/>
              </a:rPr>
              <a:t>ARS-CoV-2 S protein binds to the host cell by recognizing the receptor ACE2 [</a:t>
            </a:r>
            <a:r>
              <a:rPr lang="en" sz="1200" u="sng">
                <a:solidFill>
                  <a:srgbClr val="006699"/>
                </a:solidFill>
                <a:highlight>
                  <a:srgbClr val="FFFFFF"/>
                </a:highlight>
                <a:latin typeface="Roboto"/>
                <a:ea typeface="Roboto"/>
                <a:cs typeface="Roboto"/>
                <a:sym typeface="Roboto"/>
                <a:hlinkClick r:id="rId6">
                  <a:extLst>
                    <a:ext uri="{A12FA001-AC4F-418D-AE19-62706E023703}">
                      <ahyp:hlinkClr val="tx"/>
                    </a:ext>
                  </a:extLst>
                </a:hlinkClick>
              </a:rPr>
              <a:t>33</a:t>
            </a:r>
            <a:r>
              <a:rPr lang="en" sz="1200">
                <a:solidFill>
                  <a:srgbClr val="222222"/>
                </a:solidFill>
                <a:highlight>
                  <a:srgbClr val="FFFFFF"/>
                </a:highlight>
                <a:latin typeface="Roboto"/>
                <a:ea typeface="Roboto"/>
                <a:cs typeface="Roboto"/>
                <a:sym typeface="Roboto"/>
              </a:rPr>
              <a:t>]. ACE2 is a homolog of ACE, which converts angiotensin I to angiotensin 1–9 [</a:t>
            </a:r>
            <a:r>
              <a:rPr lang="en" sz="1200" u="sng">
                <a:solidFill>
                  <a:srgbClr val="006699"/>
                </a:solidFill>
                <a:highlight>
                  <a:srgbClr val="FFFFFF"/>
                </a:highlight>
                <a:latin typeface="Roboto"/>
                <a:ea typeface="Roboto"/>
                <a:cs typeface="Roboto"/>
                <a:sym typeface="Roboto"/>
                <a:hlinkClick r:id="rId7">
                  <a:extLst>
                    <a:ext uri="{A12FA001-AC4F-418D-AE19-62706E023703}">
                      <ahyp:hlinkClr val="tx"/>
                    </a:ext>
                  </a:extLst>
                </a:hlinkClick>
              </a:rPr>
              <a:t>35</a:t>
            </a:r>
            <a:r>
              <a:rPr lang="en" sz="1200">
                <a:solidFill>
                  <a:srgbClr val="222222"/>
                </a:solidFill>
                <a:highlight>
                  <a:srgbClr val="FFFFFF"/>
                </a:highlight>
                <a:latin typeface="Roboto"/>
                <a:ea typeface="Roboto"/>
                <a:cs typeface="Roboto"/>
                <a:sym typeface="Roboto"/>
              </a:rPr>
              <a:t>]. ACE2 is distributed mainly in the lung, intestine, heart, and kidney, and alveolar epithelial type II cells are the major expressing cells [</a:t>
            </a:r>
            <a:r>
              <a:rPr lang="en" sz="1200" u="sng">
                <a:solidFill>
                  <a:srgbClr val="006699"/>
                </a:solidFill>
                <a:highlight>
                  <a:srgbClr val="FFFFFF"/>
                </a:highlight>
                <a:latin typeface="Roboto"/>
                <a:ea typeface="Roboto"/>
                <a:cs typeface="Roboto"/>
                <a:sym typeface="Roboto"/>
                <a:hlinkClick r:id="rId8">
                  <a:extLst>
                    <a:ext uri="{A12FA001-AC4F-418D-AE19-62706E023703}">
                      <ahyp:hlinkClr val="tx"/>
                    </a:ext>
                  </a:extLst>
                </a:hlinkClick>
              </a:rPr>
              <a:t>36</a:t>
            </a:r>
            <a:r>
              <a:rPr lang="en" sz="1200">
                <a:solidFill>
                  <a:srgbClr val="222222"/>
                </a:solidFill>
                <a:highlight>
                  <a:srgbClr val="FFFFFF"/>
                </a:highlight>
                <a:latin typeface="Roboto"/>
                <a:ea typeface="Roboto"/>
                <a:cs typeface="Roboto"/>
                <a:sym typeface="Roboto"/>
              </a:rPr>
              <a:t>]. </a:t>
            </a:r>
            <a:endParaRPr sz="1200">
              <a:solidFill>
                <a:srgbClr val="222222"/>
              </a:solidFill>
              <a:highlight>
                <a:srgbClr val="FFFFFF"/>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solidFill>
                  <a:srgbClr val="222222"/>
                </a:solidFill>
                <a:highlight>
                  <a:srgbClr val="FFFFFF"/>
                </a:highlight>
                <a:latin typeface="Roboto"/>
                <a:ea typeface="Roboto"/>
                <a:cs typeface="Roboto"/>
                <a:sym typeface="Roboto"/>
              </a:rPr>
              <a:t>ACE2 is also a known receptor for SARS-CoV. The S1 subunit of the SARS-CoV S protein binds with ACE2 to promote the formation of endosomes, which triggers viral fusion activity under low pH (Fig. </a:t>
            </a:r>
            <a:r>
              <a:rPr lang="en" sz="1200" u="sng">
                <a:solidFill>
                  <a:srgbClr val="006699"/>
                </a:solidFill>
                <a:highlight>
                  <a:srgbClr val="FFFFFF"/>
                </a:highlight>
                <a:latin typeface="Roboto"/>
                <a:ea typeface="Roboto"/>
                <a:cs typeface="Roboto"/>
                <a:sym typeface="Roboto"/>
                <a:hlinkClick r:id="rId9">
                  <a:extLst>
                    <a:ext uri="{A12FA001-AC4F-418D-AE19-62706E023703}">
                      <ahyp:hlinkClr val="tx"/>
                    </a:ext>
                  </a:extLst>
                </a:hlinkClick>
              </a:rPr>
              <a:t>1</a:t>
            </a:r>
            <a:r>
              <a:rPr lang="en" sz="1200">
                <a:solidFill>
                  <a:srgbClr val="222222"/>
                </a:solidFill>
                <a:highlight>
                  <a:srgbClr val="FFFFFF"/>
                </a:highlight>
                <a:latin typeface="Roboto"/>
                <a:ea typeface="Roboto"/>
                <a:cs typeface="Roboto"/>
                <a:sym typeface="Roboto"/>
              </a:rPr>
              <a:t>a, b) [</a:t>
            </a:r>
            <a:r>
              <a:rPr lang="en" sz="1200" u="sng">
                <a:solidFill>
                  <a:srgbClr val="006699"/>
                </a:solidFill>
                <a:highlight>
                  <a:srgbClr val="FFFFFF"/>
                </a:highlight>
                <a:latin typeface="Roboto"/>
                <a:ea typeface="Roboto"/>
                <a:cs typeface="Roboto"/>
                <a:sym typeface="Roboto"/>
                <a:hlinkClick r:id="rId10">
                  <a:extLst>
                    <a:ext uri="{A12FA001-AC4F-418D-AE19-62706E023703}">
                      <ahyp:hlinkClr val="tx"/>
                    </a:ext>
                  </a:extLst>
                </a:hlinkClick>
              </a:rPr>
              <a:t>37</a:t>
            </a:r>
            <a:r>
              <a:rPr lang="en" sz="12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304800" lvl="0" marL="457200" rtl="0" algn="l">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ACE2 = angiotensin converting enzyme 2</a:t>
            </a:r>
            <a:endParaRPr sz="1200">
              <a:solidFill>
                <a:srgbClr val="222222"/>
              </a:solidFill>
              <a:highlight>
                <a:srgbClr val="FFFFFF"/>
              </a:highlight>
              <a:latin typeface="Roboto"/>
              <a:ea typeface="Roboto"/>
              <a:cs typeface="Roboto"/>
              <a:sym typeface="Roboto"/>
            </a:endParaRPr>
          </a:p>
          <a:p>
            <a:pPr indent="-304800" lvl="1" marL="914400" rtl="0" algn="l">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Angiogentsin is important for producing aldosterone to increase blood pressure</a:t>
            </a:r>
            <a:endParaRPr sz="120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4e5519f29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4e5519f29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Disentangling the relative importance of T cell responses in COVID-19: leading actors or supporting ca</a:t>
            </a:r>
            <a:r>
              <a:rPr lang="en" sz="1200">
                <a:solidFill>
                  <a:schemeClr val="dk1"/>
                </a:solidFill>
                <a:latin typeface="Open Sans"/>
                <a:ea typeface="Open Sans"/>
                <a:cs typeface="Open Sans"/>
                <a:sym typeface="Open Sans"/>
              </a:rPr>
              <a:t>st?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a:p>
            <a:pPr indent="-304800" lvl="1" marL="914400" rtl="0" algn="l">
              <a:lnSpc>
                <a:spcPct val="115000"/>
              </a:lnSpc>
              <a:spcBef>
                <a:spcPts val="0"/>
              </a:spcBef>
              <a:spcAft>
                <a:spcPts val="0"/>
              </a:spcAft>
              <a:buClr>
                <a:srgbClr val="695D46"/>
              </a:buClr>
              <a:buSzPts val="1200"/>
              <a:buFont typeface="Open Sans"/>
              <a:buChar char="○"/>
            </a:pPr>
            <a:r>
              <a:rPr lang="en" sz="1200">
                <a:solidFill>
                  <a:srgbClr val="695D46"/>
                </a:solidFill>
                <a:latin typeface="Open Sans"/>
                <a:ea typeface="Open Sans"/>
                <a:cs typeface="Open Sans"/>
                <a:sym typeface="Open Sans"/>
              </a:rPr>
              <a:t>There are different confounds when trying to test for T cells activity because vaccines that induce antibody production and affect the results for T cell activity (you’re not sure what is causing what)</a:t>
            </a:r>
            <a:endParaRPr sz="1200">
              <a:solidFill>
                <a:srgbClr val="695D46"/>
              </a:solidFill>
              <a:latin typeface="Open Sans"/>
              <a:ea typeface="Open Sans"/>
              <a:cs typeface="Open Sans"/>
              <a:sym typeface="Open Sans"/>
            </a:endParaRPr>
          </a:p>
          <a:p>
            <a:pPr indent="-304800" lvl="1" marL="914400" rtl="0" algn="l">
              <a:lnSpc>
                <a:spcPct val="115000"/>
              </a:lnSpc>
              <a:spcBef>
                <a:spcPts val="0"/>
              </a:spcBef>
              <a:spcAft>
                <a:spcPts val="0"/>
              </a:spcAft>
              <a:buClr>
                <a:srgbClr val="695D46"/>
              </a:buClr>
              <a:buSzPts val="1200"/>
              <a:buFont typeface="Open Sans"/>
              <a:buChar char="○"/>
            </a:pPr>
            <a:r>
              <a:rPr lang="en" sz="1200">
                <a:solidFill>
                  <a:srgbClr val="202124"/>
                </a:solidFill>
                <a:highlight>
                  <a:srgbClr val="FFFFFF"/>
                </a:highlight>
                <a:latin typeface="Roboto"/>
                <a:ea typeface="Roboto"/>
                <a:cs typeface="Roboto"/>
                <a:sym typeface="Roboto"/>
              </a:rPr>
              <a:t>monoclonal antibodies are better suited for therapeutic purposes than polyclonal antibodies due to </a:t>
            </a:r>
            <a:r>
              <a:rPr b="1" lang="en" sz="1200">
                <a:solidFill>
                  <a:srgbClr val="202124"/>
                </a:solidFill>
                <a:highlight>
                  <a:srgbClr val="FFFFFF"/>
                </a:highlight>
                <a:latin typeface="Roboto"/>
                <a:ea typeface="Roboto"/>
                <a:cs typeface="Roboto"/>
                <a:sym typeface="Roboto"/>
              </a:rPr>
              <a:t>their homogeneity, high specificity to a single epitope and their low degree of cross-reactivity</a:t>
            </a:r>
            <a:r>
              <a:rPr lang="en" sz="1200">
                <a:solidFill>
                  <a:srgbClr val="202124"/>
                </a:solidFill>
                <a:highlight>
                  <a:srgbClr val="FFFFFF"/>
                </a:highlight>
                <a:latin typeface="Roboto"/>
                <a:ea typeface="Roboto"/>
                <a:cs typeface="Roboto"/>
                <a:sym typeface="Roboto"/>
              </a:rPr>
              <a:t>.</a:t>
            </a:r>
            <a:endParaRPr sz="1200">
              <a:solidFill>
                <a:srgbClr val="202124"/>
              </a:solidFill>
              <a:highlight>
                <a:srgbClr val="FFFFFF"/>
              </a:highlight>
              <a:latin typeface="Roboto"/>
              <a:ea typeface="Roboto"/>
              <a:cs typeface="Roboto"/>
              <a:sym typeface="Roboto"/>
            </a:endParaRPr>
          </a:p>
          <a:p>
            <a:pPr indent="-304800" lvl="2" marL="1371600" rtl="0" algn="l">
              <a:lnSpc>
                <a:spcPct val="115000"/>
              </a:lnSpc>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Monoclonal antibodies are produced by one type of immune cells unlike polyclonal antibodies</a:t>
            </a:r>
            <a:endParaRPr sz="1200">
              <a:solidFill>
                <a:srgbClr val="202124"/>
              </a:solidFill>
              <a:highlight>
                <a:srgbClr val="FFFFFF"/>
              </a:highlight>
              <a:latin typeface="Roboto"/>
              <a:ea typeface="Roboto"/>
              <a:cs typeface="Roboto"/>
              <a:sym typeface="Roboto"/>
            </a:endParaRPr>
          </a:p>
          <a:p>
            <a:pPr indent="0" lvl="0" marL="914400" rtl="0" algn="l">
              <a:lnSpc>
                <a:spcPct val="115000"/>
              </a:lnSpc>
              <a:spcBef>
                <a:spcPts val="1200"/>
              </a:spcBef>
              <a:spcAft>
                <a:spcPts val="0"/>
              </a:spcAft>
              <a:buNone/>
            </a:pPr>
            <a:r>
              <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1200"/>
              </a:spcBef>
              <a:spcAft>
                <a:spcPts val="0"/>
              </a:spcAft>
              <a:buClr>
                <a:srgbClr val="695D46"/>
              </a:buClr>
              <a:buSzPts val="1200"/>
              <a:buFont typeface="Open Sans"/>
              <a:buChar char="●"/>
            </a:pPr>
            <a:r>
              <a:rPr b="1" lang="en" sz="1200" u="sng">
                <a:solidFill>
                  <a:schemeClr val="dk1"/>
                </a:solidFill>
                <a:latin typeface="Open Sans"/>
                <a:ea typeface="Open Sans"/>
                <a:cs typeface="Open Sans"/>
                <a:sym typeface="Open Sans"/>
              </a:rPr>
              <a:t>Interferon-gamma measurements are used to analyze T-cell activity</a:t>
            </a:r>
            <a:endParaRPr b="1" sz="1200" u="sng">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rgbClr val="695D46"/>
              </a:buClr>
              <a:buSzPts val="1200"/>
              <a:buFont typeface="Open Sans"/>
              <a:buChar char="●"/>
            </a:pPr>
            <a:r>
              <a:rPr lang="en" sz="1200">
                <a:solidFill>
                  <a:schemeClr val="dk1"/>
                </a:solidFill>
                <a:latin typeface="Open Sans"/>
                <a:ea typeface="Open Sans"/>
                <a:cs typeface="Open Sans"/>
                <a:sym typeface="Open Sans"/>
              </a:rPr>
              <a:t>-   	Healthcare workers that received the mRNA vaccine showcase the highest level of T-cell activity</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rgbClr val="695D46"/>
              </a:buClr>
              <a:buSzPts val="1200"/>
              <a:buFont typeface="Open Sans"/>
              <a:buChar char="●"/>
            </a:pPr>
            <a:r>
              <a:rPr lang="en" sz="1200">
                <a:solidFill>
                  <a:schemeClr val="dk1"/>
                </a:solidFill>
                <a:latin typeface="Open Sans"/>
                <a:ea typeface="Open Sans"/>
                <a:cs typeface="Open Sans"/>
                <a:sym typeface="Open Sans"/>
              </a:rPr>
              <a:t>oHowever, healthcare workers that received the adenovirus vaccine demonstrated a stable level of T-cell activity up to 6-months</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1200">
              <a:solidFill>
                <a:srgbClr val="695D46"/>
              </a:solidFill>
              <a:latin typeface="Open Sans"/>
              <a:ea typeface="Open Sans"/>
              <a:cs typeface="Open Sans"/>
              <a:sym typeface="Open Sans"/>
            </a:endParaRPr>
          </a:p>
          <a:p>
            <a:pPr indent="-304800" lvl="0" marL="457200" rtl="0" algn="l">
              <a:lnSpc>
                <a:spcPct val="115000"/>
              </a:lnSpc>
              <a:spcBef>
                <a:spcPts val="1200"/>
              </a:spcBef>
              <a:spcAft>
                <a:spcPts val="0"/>
              </a:spcAft>
              <a:buClr>
                <a:srgbClr val="695D46"/>
              </a:buClr>
              <a:buSzPts val="1200"/>
              <a:buFont typeface="Open Sans"/>
              <a:buChar char="-"/>
            </a:pPr>
            <a:r>
              <a:rPr lang="en" sz="1200">
                <a:solidFill>
                  <a:srgbClr val="695D46"/>
                </a:solidFill>
                <a:latin typeface="Open Sans"/>
                <a:ea typeface="Open Sans"/>
                <a:cs typeface="Open Sans"/>
                <a:sym typeface="Open Sans"/>
              </a:rPr>
              <a:t>Antibody half-life for post-infection or vaccination is 3-4 months</a:t>
            </a:r>
            <a:endParaRPr sz="1200">
              <a:solidFill>
                <a:srgbClr val="695D46"/>
              </a:solidFill>
              <a:latin typeface="Open Sans"/>
              <a:ea typeface="Open Sans"/>
              <a:cs typeface="Open Sans"/>
              <a:sym typeface="Open Sans"/>
            </a:endParaRPr>
          </a:p>
          <a:p>
            <a:pPr indent="-304800" lvl="0" marL="457200" rtl="0" algn="l">
              <a:lnSpc>
                <a:spcPct val="115000"/>
              </a:lnSpc>
              <a:spcBef>
                <a:spcPts val="0"/>
              </a:spcBef>
              <a:spcAft>
                <a:spcPts val="0"/>
              </a:spcAft>
              <a:buClr>
                <a:srgbClr val="695D46"/>
              </a:buClr>
              <a:buSzPts val="1200"/>
              <a:buFont typeface="Open Sans"/>
              <a:buChar char="-"/>
            </a:pPr>
            <a:r>
              <a:rPr lang="en" sz="1200">
                <a:solidFill>
                  <a:srgbClr val="695D46"/>
                </a:solidFill>
                <a:latin typeface="Open Sans"/>
                <a:ea typeface="Open Sans"/>
                <a:cs typeface="Open Sans"/>
                <a:sym typeface="Open Sans"/>
              </a:rPr>
              <a:t>Vaccination works better in individuals that have had Sars-CoV-2</a:t>
            </a:r>
            <a:endParaRPr sz="1200">
              <a:solidFill>
                <a:srgbClr val="695D46"/>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sz="1200">
              <a:solidFill>
                <a:srgbClr val="695D46"/>
              </a:solidFill>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e5519f29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e5519f29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695D46"/>
              </a:buClr>
              <a:buSzPts val="1200"/>
              <a:buFont typeface="Open Sans"/>
              <a:buChar char="●"/>
            </a:pPr>
            <a:r>
              <a:rPr lang="en" sz="1200">
                <a:solidFill>
                  <a:srgbClr val="695D46"/>
                </a:solidFill>
                <a:latin typeface="Open Sans"/>
                <a:ea typeface="Open Sans"/>
                <a:cs typeface="Open Sans"/>
                <a:sym typeface="Open Sans"/>
              </a:rPr>
              <a:t>Introducing anti-CD20 (B cell depleting antibody) reduced antibody levels and CD4+ T follicular cell response alongside other CD4+ cell type responses among patients → decreased</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4e611dbc9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4e611dbc9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e667876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4e66787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4e611dbc9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4e611dbc9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311708" y="13472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3200"/>
          </a:p>
          <a:p>
            <a:pPr indent="0" lvl="0" marL="0" rtl="0" algn="ctr">
              <a:spcBef>
                <a:spcPts val="0"/>
              </a:spcBef>
              <a:spcAft>
                <a:spcPts val="0"/>
              </a:spcAft>
              <a:buNone/>
            </a:pPr>
            <a:r>
              <a:t/>
            </a:r>
            <a:endParaRPr sz="3200"/>
          </a:p>
          <a:p>
            <a:pPr indent="0" lvl="0" marL="0" rtl="0" algn="ctr">
              <a:spcBef>
                <a:spcPts val="0"/>
              </a:spcBef>
              <a:spcAft>
                <a:spcPts val="0"/>
              </a:spcAft>
              <a:buNone/>
            </a:pPr>
            <a:r>
              <a:rPr lang="en" sz="3200"/>
              <a:t>PBJ4: </a:t>
            </a:r>
            <a:r>
              <a:rPr b="1" lang="en" sz="3200">
                <a:solidFill>
                  <a:srgbClr val="24292F"/>
                </a:solidFill>
                <a:highlight>
                  <a:srgbClr val="FFFFFF"/>
                </a:highlight>
              </a:rPr>
              <a:t>Divergent SARS-CoV-2 Omicron–reactive T and B cell responses in COVID-19 vaccine recipients</a:t>
            </a:r>
            <a:endParaRPr sz="3200">
              <a:solidFill>
                <a:srgbClr val="24292F"/>
              </a:solidFill>
              <a:highlight>
                <a:srgbClr val="FFFFFF"/>
              </a:highlight>
            </a:endParaRPr>
          </a:p>
          <a:p>
            <a:pPr indent="0" lvl="0" marL="0" rtl="0" algn="ctr">
              <a:spcBef>
                <a:spcPts val="0"/>
              </a:spcBef>
              <a:spcAft>
                <a:spcPts val="0"/>
              </a:spcAft>
              <a:buNone/>
            </a:pPr>
            <a:r>
              <a:rPr lang="en" sz="3200">
                <a:solidFill>
                  <a:srgbClr val="24292F"/>
                </a:solidFill>
                <a:highlight>
                  <a:srgbClr val="FFFFFF"/>
                </a:highlight>
              </a:rPr>
              <a:t>Geurts van Kessel</a:t>
            </a:r>
            <a:r>
              <a:rPr lang="en" sz="3200">
                <a:solidFill>
                  <a:srgbClr val="24292F"/>
                </a:solidFill>
                <a:highlight>
                  <a:srgbClr val="FFFFFF"/>
                </a:highlight>
              </a:rPr>
              <a:t> et al. </a:t>
            </a:r>
            <a:r>
              <a:rPr i="1" lang="en" sz="3200">
                <a:solidFill>
                  <a:srgbClr val="24292F"/>
                </a:solidFill>
                <a:highlight>
                  <a:srgbClr val="FFFFFF"/>
                </a:highlight>
              </a:rPr>
              <a:t>Science Immunology</a:t>
            </a:r>
            <a:r>
              <a:rPr lang="en" sz="3200">
                <a:solidFill>
                  <a:srgbClr val="24292F"/>
                </a:solidFill>
                <a:highlight>
                  <a:srgbClr val="FFFFFF"/>
                </a:highlight>
              </a:rPr>
              <a:t>. 2022.</a:t>
            </a:r>
            <a:endParaRPr sz="3200">
              <a:solidFill>
                <a:srgbClr val="24292F"/>
              </a:solidFill>
              <a:highlight>
                <a:srgbClr val="FFFFFF"/>
              </a:highlight>
            </a:endParaRPr>
          </a:p>
          <a:p>
            <a:pPr indent="0" lvl="0" marL="0" rtl="0" algn="ctr">
              <a:spcBef>
                <a:spcPts val="0"/>
              </a:spcBef>
              <a:spcAft>
                <a:spcPts val="0"/>
              </a:spcAft>
              <a:buNone/>
            </a:pPr>
            <a:r>
              <a:t/>
            </a:r>
            <a:endParaRPr b="1" sz="3200">
              <a:solidFill>
                <a:srgbClr val="24292F"/>
              </a:solidFill>
              <a:highlight>
                <a:srgbClr val="FFFFFF"/>
              </a:highlight>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300"/>
              <a:t>Carlos Leon and Megan Costa</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2"/>
          <p:cNvPicPr preferRelativeResize="0"/>
          <p:nvPr/>
        </p:nvPicPr>
        <p:blipFill rotWithShape="1">
          <a:blip r:embed="rId3">
            <a:alphaModFix/>
          </a:blip>
          <a:srcRect b="49713" l="0" r="0" t="0"/>
          <a:stretch/>
        </p:blipFill>
        <p:spPr>
          <a:xfrm>
            <a:off x="0" y="891251"/>
            <a:ext cx="9143997" cy="3361001"/>
          </a:xfrm>
          <a:prstGeom prst="rect">
            <a:avLst/>
          </a:prstGeom>
          <a:noFill/>
          <a:ln>
            <a:noFill/>
          </a:ln>
        </p:spPr>
      </p:pic>
      <p:sp>
        <p:nvSpPr>
          <p:cNvPr id="129" name="Google Shape;129;p22"/>
          <p:cNvSpPr txBox="1"/>
          <p:nvPr>
            <p:ph type="title"/>
          </p:nvPr>
        </p:nvSpPr>
        <p:spPr>
          <a:xfrm>
            <a:off x="241650" y="45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520"/>
              <a:t>Figure 1 | Study design and detection of virus-specific binding antibodies and T cells</a:t>
            </a:r>
            <a:endParaRPr sz="1520"/>
          </a:p>
          <a:p>
            <a:pPr indent="0" lvl="0" marL="0" rtl="0" algn="l">
              <a:spcBef>
                <a:spcPts val="0"/>
              </a:spcBef>
              <a:spcAft>
                <a:spcPts val="0"/>
              </a:spcAft>
              <a:buNone/>
            </a:pPr>
            <a:r>
              <a:t/>
            </a:r>
            <a:endParaRPr/>
          </a:p>
        </p:txBody>
      </p:sp>
      <p:sp>
        <p:nvSpPr>
          <p:cNvPr id="130" name="Google Shape;130;p22"/>
          <p:cNvSpPr txBox="1"/>
          <p:nvPr/>
        </p:nvSpPr>
        <p:spPr>
          <a:xfrm>
            <a:off x="6549050" y="3420950"/>
            <a:ext cx="2424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Serum and peripheral blood mononuclear cells (PBMCs)</a:t>
            </a:r>
            <a:endParaRPr b="1">
              <a:latin typeface="Open Sans"/>
              <a:ea typeface="Open Sans"/>
              <a:cs typeface="Open Sans"/>
              <a:sym typeface="Open Sans"/>
            </a:endParaRPr>
          </a:p>
        </p:txBody>
      </p:sp>
      <p:sp>
        <p:nvSpPr>
          <p:cNvPr id="131" name="Google Shape;131;p22"/>
          <p:cNvSpPr txBox="1"/>
          <p:nvPr/>
        </p:nvSpPr>
        <p:spPr>
          <a:xfrm>
            <a:off x="241650" y="491050"/>
            <a:ext cx="242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Plasma</a:t>
            </a:r>
            <a:endParaRPr b="1">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aphicFrame>
        <p:nvGraphicFramePr>
          <p:cNvPr id="136" name="Google Shape;136;p23"/>
          <p:cNvGraphicFramePr/>
          <p:nvPr/>
        </p:nvGraphicFramePr>
        <p:xfrm>
          <a:off x="0" y="-5550"/>
          <a:ext cx="3000000" cy="3000000"/>
        </p:xfrm>
        <a:graphic>
          <a:graphicData uri="http://schemas.openxmlformats.org/drawingml/2006/table">
            <a:tbl>
              <a:tblPr>
                <a:noFill/>
                <a:tableStyleId>{D51AEBC4-E7F1-48E2-822D-090C90A7A179}</a:tableStyleId>
              </a:tblPr>
              <a:tblGrid>
                <a:gridCol w="1433150"/>
                <a:gridCol w="629425"/>
                <a:gridCol w="2353125"/>
                <a:gridCol w="1326650"/>
                <a:gridCol w="3563550"/>
              </a:tblGrid>
              <a:tr h="453725">
                <a:tc>
                  <a:txBody>
                    <a:bodyPr/>
                    <a:lstStyle/>
                    <a:p>
                      <a:pPr indent="0" lvl="0" marL="0" rtl="0" algn="l">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Cohort</a:t>
                      </a:r>
                      <a:endParaRPr b="1" sz="950">
                        <a:solidFill>
                          <a:srgbClr val="595959"/>
                        </a:solidFill>
                        <a:highlight>
                          <a:srgbClr val="FFFFFF"/>
                        </a:highlight>
                        <a:latin typeface="Roboto"/>
                        <a:ea typeface="Roboto"/>
                        <a:cs typeface="Roboto"/>
                        <a:sym typeface="Roboto"/>
                      </a:endParaRPr>
                    </a:p>
                  </a:txBody>
                  <a:tcPr marT="91425" marB="91425" marR="91425" marL="91425" anchor="b">
                    <a:lnR cap="flat" cmpd="sng" w="9525">
                      <a:solidFill>
                        <a:srgbClr val="757575"/>
                      </a:solidFill>
                      <a:prstDash val="solid"/>
                      <a:round/>
                      <a:headEnd len="sm" w="sm" type="none"/>
                      <a:tailEnd len="sm" w="sm" type="none"/>
                    </a:lnR>
                    <a:lnB cap="flat" cmpd="sng" w="19050">
                      <a:solidFill>
                        <a:srgbClr val="DBDBDB"/>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b="1" i="1" lang="en" sz="950">
                          <a:solidFill>
                            <a:srgbClr val="595959"/>
                          </a:solidFill>
                          <a:highlight>
                            <a:srgbClr val="FFFFFF"/>
                          </a:highlight>
                          <a:latin typeface="Roboto"/>
                          <a:ea typeface="Roboto"/>
                          <a:cs typeface="Roboto"/>
                          <a:sym typeface="Roboto"/>
                        </a:rPr>
                        <a:t>n</a:t>
                      </a:r>
                      <a:endParaRPr b="1" i="1" sz="950">
                        <a:solidFill>
                          <a:srgbClr val="595959"/>
                        </a:solidFill>
                        <a:highlight>
                          <a:srgbClr val="FFFFFF"/>
                        </a:highlight>
                        <a:latin typeface="Roboto"/>
                        <a:ea typeface="Roboto"/>
                        <a:cs typeface="Roboto"/>
                        <a:sym typeface="Roboto"/>
                      </a:endParaRPr>
                    </a:p>
                  </a:txBody>
                  <a:tcPr marT="91425" marB="91425" marR="91425" marL="91425" anchor="b">
                    <a:lnL cap="flat" cmpd="sng" w="9525">
                      <a:solidFill>
                        <a:srgbClr val="757575"/>
                      </a:solidFill>
                      <a:prstDash val="solid"/>
                      <a:round/>
                      <a:headEnd len="sm" w="sm" type="none"/>
                      <a:tailEnd len="sm" w="sm" type="none"/>
                    </a:lnL>
                    <a:lnR cap="flat" cmpd="sng" w="9525">
                      <a:solidFill>
                        <a:srgbClr val="757575"/>
                      </a:solidFill>
                      <a:prstDash val="solid"/>
                      <a:round/>
                      <a:headEnd len="sm" w="sm" type="none"/>
                      <a:tailEnd len="sm" w="sm" type="none"/>
                    </a:lnR>
                    <a:lnB cap="flat" cmpd="sng" w="19050">
                      <a:solidFill>
                        <a:srgbClr val="DBDBDB"/>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Age (median years, 95% CI)</a:t>
                      </a:r>
                      <a:endParaRPr b="1" sz="950">
                        <a:solidFill>
                          <a:srgbClr val="595959"/>
                        </a:solidFill>
                        <a:highlight>
                          <a:srgbClr val="FFFFFF"/>
                        </a:highlight>
                        <a:latin typeface="Roboto"/>
                        <a:ea typeface="Roboto"/>
                        <a:cs typeface="Roboto"/>
                        <a:sym typeface="Roboto"/>
                      </a:endParaRPr>
                    </a:p>
                  </a:txBody>
                  <a:tcPr marT="91425" marB="91425" marR="91425" marL="91425" anchor="b">
                    <a:lnL cap="flat" cmpd="sng" w="9525">
                      <a:solidFill>
                        <a:srgbClr val="757575"/>
                      </a:solidFill>
                      <a:prstDash val="solid"/>
                      <a:round/>
                      <a:headEnd len="sm" w="sm" type="none"/>
                      <a:tailEnd len="sm" w="sm" type="none"/>
                    </a:lnL>
                    <a:lnR cap="flat" cmpd="sng" w="9525">
                      <a:solidFill>
                        <a:srgbClr val="757575"/>
                      </a:solidFill>
                      <a:prstDash val="solid"/>
                      <a:round/>
                      <a:headEnd len="sm" w="sm" type="none"/>
                      <a:tailEnd len="sm" w="sm" type="none"/>
                    </a:lnR>
                    <a:lnB cap="flat" cmpd="sng" w="19050">
                      <a:solidFill>
                        <a:srgbClr val="DBDBDB"/>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Female (</a:t>
                      </a:r>
                      <a:r>
                        <a:rPr b="1" i="1" lang="en" sz="950">
                          <a:solidFill>
                            <a:srgbClr val="595959"/>
                          </a:solidFill>
                          <a:highlight>
                            <a:srgbClr val="FFFFFF"/>
                          </a:highlight>
                          <a:latin typeface="Roboto"/>
                          <a:ea typeface="Roboto"/>
                          <a:cs typeface="Roboto"/>
                          <a:sym typeface="Roboto"/>
                        </a:rPr>
                        <a:t>n</a:t>
                      </a:r>
                      <a:r>
                        <a:rPr b="1" lang="en" sz="950">
                          <a:solidFill>
                            <a:srgbClr val="595959"/>
                          </a:solidFill>
                          <a:highlight>
                            <a:srgbClr val="FFFFFF"/>
                          </a:highlight>
                          <a:latin typeface="Roboto"/>
                          <a:ea typeface="Roboto"/>
                          <a:cs typeface="Roboto"/>
                          <a:sym typeface="Roboto"/>
                        </a:rPr>
                        <a:t>, %)</a:t>
                      </a:r>
                      <a:endParaRPr b="1" sz="950">
                        <a:solidFill>
                          <a:srgbClr val="595959"/>
                        </a:solidFill>
                        <a:highlight>
                          <a:srgbClr val="FFFFFF"/>
                        </a:highlight>
                        <a:latin typeface="Roboto"/>
                        <a:ea typeface="Roboto"/>
                        <a:cs typeface="Roboto"/>
                        <a:sym typeface="Roboto"/>
                      </a:endParaRPr>
                    </a:p>
                  </a:txBody>
                  <a:tcPr marT="91425" marB="91425" marR="91425" marL="91425" anchor="b">
                    <a:lnL cap="flat" cmpd="sng" w="9525">
                      <a:solidFill>
                        <a:srgbClr val="757575"/>
                      </a:solidFill>
                      <a:prstDash val="solid"/>
                      <a:round/>
                      <a:headEnd len="sm" w="sm" type="none"/>
                      <a:tailEnd len="sm" w="sm" type="none"/>
                    </a:lnL>
                    <a:lnR cap="flat" cmpd="sng" w="9525">
                      <a:solidFill>
                        <a:srgbClr val="757575"/>
                      </a:solidFill>
                      <a:prstDash val="solid"/>
                      <a:round/>
                      <a:headEnd len="sm" w="sm" type="none"/>
                      <a:tailEnd len="sm" w="sm" type="none"/>
                    </a:lnR>
                    <a:lnB cap="flat" cmpd="sng" w="19050">
                      <a:solidFill>
                        <a:srgbClr val="DBDBDB"/>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Vaccination interval (median days, 95% CI)</a:t>
                      </a:r>
                      <a:endParaRPr b="1" sz="950">
                        <a:solidFill>
                          <a:srgbClr val="595959"/>
                        </a:solidFill>
                        <a:highlight>
                          <a:srgbClr val="FFFFFF"/>
                        </a:highlight>
                        <a:latin typeface="Roboto"/>
                        <a:ea typeface="Roboto"/>
                        <a:cs typeface="Roboto"/>
                        <a:sym typeface="Roboto"/>
                      </a:endParaRPr>
                    </a:p>
                  </a:txBody>
                  <a:tcPr marT="91425" marB="91425" marR="91425" marL="91425" anchor="b">
                    <a:lnL cap="flat" cmpd="sng" w="9525">
                      <a:solidFill>
                        <a:srgbClr val="757575"/>
                      </a:solidFill>
                      <a:prstDash val="solid"/>
                      <a:round/>
                      <a:headEnd len="sm" w="sm" type="none"/>
                      <a:tailEnd len="sm" w="sm" type="none"/>
                    </a:lnL>
                    <a:lnB cap="flat" cmpd="sng" w="19050">
                      <a:solidFill>
                        <a:srgbClr val="DBDBDB"/>
                      </a:solidFill>
                      <a:prstDash val="solid"/>
                      <a:round/>
                      <a:headEnd len="sm" w="sm" type="none"/>
                      <a:tailEnd len="sm" w="sm" type="none"/>
                    </a:lnB>
                  </a:tcPr>
                </a:tc>
              </a:tr>
              <a:tr h="453725">
                <a:tc>
                  <a:txBody>
                    <a:bodyPr/>
                    <a:lstStyle/>
                    <a:p>
                      <a:pPr indent="0" lvl="0" marL="0" rtl="0" algn="l">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Convalescent</a:t>
                      </a:r>
                      <a:endParaRPr b="1" sz="95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19050">
                      <a:solidFill>
                        <a:srgbClr val="DBDBDB"/>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23</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19050">
                      <a:solidFill>
                        <a:srgbClr val="DBDBDB"/>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48 (42–58)</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19050">
                      <a:solidFill>
                        <a:srgbClr val="DBDBDB"/>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4 (17%)</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19050">
                      <a:solidFill>
                        <a:srgbClr val="DBDBDB"/>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N/A</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19050">
                      <a:solidFill>
                        <a:srgbClr val="DBDBDB"/>
                      </a:solidFill>
                      <a:prstDash val="solid"/>
                      <a:round/>
                      <a:headEnd len="sm" w="sm" type="none"/>
                      <a:tailEnd len="sm" w="sm" type="none"/>
                    </a:lnT>
                    <a:lnB cap="flat" cmpd="sng" w="9525">
                      <a:solidFill>
                        <a:srgbClr val="EEEEEE"/>
                      </a:solidFill>
                      <a:prstDash val="solid"/>
                      <a:round/>
                      <a:headEnd len="sm" w="sm" type="none"/>
                      <a:tailEnd len="sm" w="sm" type="none"/>
                    </a:lnB>
                  </a:tcPr>
                </a:tc>
              </a:tr>
              <a:tr h="453725">
                <a:tc>
                  <a:txBody>
                    <a:bodyPr/>
                    <a:lstStyle/>
                    <a:p>
                      <a:pPr indent="0" lvl="0" marL="0" rtl="0" algn="l">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  In-depth</a:t>
                      </a:r>
                      <a:endParaRPr b="1" sz="95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9525">
                      <a:solidFill>
                        <a:srgbClr val="757575"/>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15</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53 (42–62)</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 (7%)</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N/A</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r h="453725">
                <a:tc>
                  <a:txBody>
                    <a:bodyPr/>
                    <a:lstStyle/>
                    <a:p>
                      <a:pPr indent="0" lvl="0" marL="0" rtl="0" algn="l">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ChAdOx-1 S</a:t>
                      </a:r>
                      <a:endParaRPr b="1" sz="95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9525">
                      <a:solidFill>
                        <a:srgbClr val="757575"/>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26</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chemeClr val="accent6"/>
                          </a:highlight>
                          <a:latin typeface="Roboto"/>
                          <a:ea typeface="Roboto"/>
                          <a:cs typeface="Roboto"/>
                          <a:sym typeface="Roboto"/>
                        </a:rPr>
                        <a:t>63 (62–64)</a:t>
                      </a:r>
                      <a:endParaRPr sz="950">
                        <a:solidFill>
                          <a:srgbClr val="595959"/>
                        </a:solidFill>
                        <a:highlight>
                          <a:schemeClr val="accent6"/>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17 (61%)</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56 (56–70)</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r h="453725">
                <a:tc>
                  <a:txBody>
                    <a:bodyPr/>
                    <a:lstStyle/>
                    <a:p>
                      <a:pPr indent="0" lvl="0" marL="0" rtl="0" algn="l">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  In-depth</a:t>
                      </a:r>
                      <a:endParaRPr b="1" sz="95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9525">
                      <a:solidFill>
                        <a:srgbClr val="757575"/>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15</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chemeClr val="accent6"/>
                          </a:highlight>
                          <a:latin typeface="Roboto"/>
                          <a:ea typeface="Roboto"/>
                          <a:cs typeface="Roboto"/>
                          <a:sym typeface="Roboto"/>
                        </a:rPr>
                        <a:t>63 (62–64)</a:t>
                      </a:r>
                      <a:endParaRPr sz="950">
                        <a:solidFill>
                          <a:srgbClr val="595959"/>
                        </a:solidFill>
                        <a:highlight>
                          <a:schemeClr val="accent6"/>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9 (60%)</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56 (56–70)</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r h="453725">
                <a:tc>
                  <a:txBody>
                    <a:bodyPr/>
                    <a:lstStyle/>
                    <a:p>
                      <a:pPr indent="0" lvl="0" marL="0" rtl="0" algn="l">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Ad26.COV2.S</a:t>
                      </a:r>
                      <a:endParaRPr b="1" sz="95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9525">
                      <a:solidFill>
                        <a:srgbClr val="757575"/>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75</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37 (32–43)</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62 (83%)</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N/A</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r h="453725">
                <a:tc>
                  <a:txBody>
                    <a:bodyPr/>
                    <a:lstStyle/>
                    <a:p>
                      <a:pPr indent="0" lvl="0" marL="0" rtl="0" algn="l">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  In-depth</a:t>
                      </a:r>
                      <a:endParaRPr b="1" sz="95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9525">
                      <a:solidFill>
                        <a:srgbClr val="757575"/>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15</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38 (32–50)</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13 (87%)</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N/A</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r h="453725">
                <a:tc>
                  <a:txBody>
                    <a:bodyPr/>
                    <a:lstStyle/>
                    <a:p>
                      <a:pPr indent="0" lvl="0" marL="0" rtl="0" algn="l">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mRNA-1273</a:t>
                      </a:r>
                      <a:endParaRPr b="1" sz="95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9525">
                      <a:solidFill>
                        <a:srgbClr val="757575"/>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199</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41 (39–44)</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156 (78%)</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28 (28–28)</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r h="453725">
                <a:tc>
                  <a:txBody>
                    <a:bodyPr/>
                    <a:lstStyle/>
                    <a:p>
                      <a:pPr indent="0" lvl="0" marL="0" rtl="0" algn="l">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  In-depth</a:t>
                      </a:r>
                      <a:endParaRPr b="1" sz="95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9525">
                      <a:solidFill>
                        <a:srgbClr val="757575"/>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15</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34 (27–40)</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12 (80%)</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25 (25–28)</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r h="453725">
                <a:tc>
                  <a:txBody>
                    <a:bodyPr/>
                    <a:lstStyle/>
                    <a:p>
                      <a:pPr indent="0" lvl="0" marL="0" rtl="0" algn="l">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BNT162b2</a:t>
                      </a:r>
                      <a:endParaRPr b="1" sz="95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9525">
                      <a:solidFill>
                        <a:srgbClr val="757575"/>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100</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40.5 (37–45)</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66 (66%)</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21 (21–21)</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r h="453725">
                <a:tc>
                  <a:txBody>
                    <a:bodyPr/>
                    <a:lstStyle/>
                    <a:p>
                      <a:pPr indent="0" lvl="0" marL="0" rtl="0" algn="l">
                        <a:lnSpc>
                          <a:spcPct val="200000"/>
                        </a:lnSpc>
                        <a:spcBef>
                          <a:spcPts val="0"/>
                        </a:spcBef>
                        <a:spcAft>
                          <a:spcPts val="0"/>
                        </a:spcAft>
                        <a:buNone/>
                      </a:pPr>
                      <a:r>
                        <a:rPr b="1" lang="en" sz="950">
                          <a:solidFill>
                            <a:srgbClr val="595959"/>
                          </a:solidFill>
                          <a:highlight>
                            <a:srgbClr val="FFFFFF"/>
                          </a:highlight>
                          <a:latin typeface="Roboto"/>
                          <a:ea typeface="Roboto"/>
                          <a:cs typeface="Roboto"/>
                          <a:sym typeface="Roboto"/>
                        </a:rPr>
                        <a:t>  In-depth</a:t>
                      </a:r>
                      <a:endParaRPr b="1" sz="95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9525">
                      <a:solidFill>
                        <a:srgbClr val="757575"/>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15</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46 (36–53)</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11 (73%)</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950">
                          <a:solidFill>
                            <a:srgbClr val="595959"/>
                          </a:solidFill>
                          <a:highlight>
                            <a:srgbClr val="FFFFFF"/>
                          </a:highlight>
                          <a:latin typeface="Roboto"/>
                          <a:ea typeface="Roboto"/>
                          <a:cs typeface="Roboto"/>
                          <a:sym typeface="Roboto"/>
                        </a:rPr>
                        <a:t>22 (21–25)</a:t>
                      </a:r>
                      <a:endParaRPr sz="95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241650" y="45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520"/>
              <a:t>Figure 1 | Study design and detection of virus-specific binding antibodies and T cells</a:t>
            </a:r>
            <a:endParaRPr sz="1520"/>
          </a:p>
          <a:p>
            <a:pPr indent="0" lvl="0" marL="0" rtl="0" algn="l">
              <a:spcBef>
                <a:spcPts val="0"/>
              </a:spcBef>
              <a:spcAft>
                <a:spcPts val="0"/>
              </a:spcAft>
              <a:buNone/>
            </a:pPr>
            <a:r>
              <a:t/>
            </a:r>
            <a:endParaRPr/>
          </a:p>
        </p:txBody>
      </p:sp>
      <p:pic>
        <p:nvPicPr>
          <p:cNvPr id="142" name="Google Shape;142;p24"/>
          <p:cNvPicPr preferRelativeResize="0"/>
          <p:nvPr/>
        </p:nvPicPr>
        <p:blipFill rotWithShape="1">
          <a:blip r:embed="rId3">
            <a:alphaModFix/>
          </a:blip>
          <a:srcRect b="0" l="0" r="0" t="50285"/>
          <a:stretch/>
        </p:blipFill>
        <p:spPr>
          <a:xfrm>
            <a:off x="16575" y="916352"/>
            <a:ext cx="9110851" cy="3310799"/>
          </a:xfrm>
          <a:prstGeom prst="rect">
            <a:avLst/>
          </a:prstGeom>
          <a:noFill/>
          <a:ln>
            <a:noFill/>
          </a:ln>
        </p:spPr>
      </p:pic>
      <p:sp>
        <p:nvSpPr>
          <p:cNvPr id="143" name="Google Shape;143;p24"/>
          <p:cNvSpPr txBox="1"/>
          <p:nvPr/>
        </p:nvSpPr>
        <p:spPr>
          <a:xfrm>
            <a:off x="4880900" y="4227150"/>
            <a:ext cx="111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0000"/>
                </a:solidFill>
                <a:latin typeface="Open Sans"/>
                <a:ea typeface="Open Sans"/>
                <a:cs typeface="Open Sans"/>
                <a:sym typeface="Open Sans"/>
              </a:rPr>
              <a:t>Had COVID</a:t>
            </a:r>
            <a:endParaRPr b="1" sz="1200">
              <a:solidFill>
                <a:srgbClr val="FF0000"/>
              </a:solidFill>
              <a:latin typeface="Open Sans"/>
              <a:ea typeface="Open Sans"/>
              <a:cs typeface="Open Sans"/>
              <a:sym typeface="Open Sans"/>
            </a:endParaRPr>
          </a:p>
        </p:txBody>
      </p:sp>
      <p:sp>
        <p:nvSpPr>
          <p:cNvPr id="144" name="Google Shape;144;p24"/>
          <p:cNvSpPr txBox="1"/>
          <p:nvPr/>
        </p:nvSpPr>
        <p:spPr>
          <a:xfrm>
            <a:off x="447800" y="516150"/>
            <a:ext cx="44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GMT = Geometric Mean Titer for antibodies</a:t>
            </a:r>
            <a:endParaRPr b="1">
              <a:latin typeface="Open Sans"/>
              <a:ea typeface="Open Sans"/>
              <a:cs typeface="Open Sans"/>
              <a:sym typeface="Open Sans"/>
            </a:endParaRPr>
          </a:p>
        </p:txBody>
      </p:sp>
      <p:sp>
        <p:nvSpPr>
          <p:cNvPr id="145" name="Google Shape;145;p24"/>
          <p:cNvSpPr/>
          <p:nvPr/>
        </p:nvSpPr>
        <p:spPr>
          <a:xfrm>
            <a:off x="1729950" y="1809075"/>
            <a:ext cx="1374600" cy="1869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7056750" y="1992525"/>
            <a:ext cx="1112100" cy="1776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nvSpPr>
        <p:spPr>
          <a:xfrm>
            <a:off x="6441000" y="300750"/>
            <a:ext cx="270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LLoD = Lower Limit of Detection</a:t>
            </a:r>
            <a:endParaRPr b="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Plaque Reduction Neutralization Test (PRNT)</a:t>
            </a:r>
            <a:endParaRPr/>
          </a:p>
        </p:txBody>
      </p:sp>
      <p:pic>
        <p:nvPicPr>
          <p:cNvPr id="153" name="Google Shape;153;p25"/>
          <p:cNvPicPr preferRelativeResize="0"/>
          <p:nvPr/>
        </p:nvPicPr>
        <p:blipFill rotWithShape="1">
          <a:blip r:embed="rId3">
            <a:alphaModFix/>
          </a:blip>
          <a:srcRect b="0" l="0" r="0" t="41331"/>
          <a:stretch/>
        </p:blipFill>
        <p:spPr>
          <a:xfrm>
            <a:off x="721950" y="1275550"/>
            <a:ext cx="1533525" cy="1754700"/>
          </a:xfrm>
          <a:prstGeom prst="rect">
            <a:avLst/>
          </a:prstGeom>
          <a:noFill/>
          <a:ln>
            <a:noFill/>
          </a:ln>
        </p:spPr>
      </p:pic>
      <p:sp>
        <p:nvSpPr>
          <p:cNvPr id="154" name="Google Shape;154;p25"/>
          <p:cNvSpPr txBox="1"/>
          <p:nvPr/>
        </p:nvSpPr>
        <p:spPr>
          <a:xfrm>
            <a:off x="0" y="3153375"/>
            <a:ext cx="3195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Infect SARS-CoV-2 into Calu-3 cells (MOI = 0.01) and grow to P3</a:t>
            </a:r>
            <a:endParaRPr>
              <a:latin typeface="Open Sans"/>
              <a:ea typeface="Open Sans"/>
              <a:cs typeface="Open Sans"/>
              <a:sym typeface="Open Sans"/>
            </a:endParaRPr>
          </a:p>
        </p:txBody>
      </p:sp>
      <p:pic>
        <p:nvPicPr>
          <p:cNvPr id="155" name="Google Shape;155;p25"/>
          <p:cNvPicPr preferRelativeResize="0"/>
          <p:nvPr/>
        </p:nvPicPr>
        <p:blipFill>
          <a:blip r:embed="rId4">
            <a:alphaModFix/>
          </a:blip>
          <a:stretch>
            <a:fillRect/>
          </a:stretch>
        </p:blipFill>
        <p:spPr>
          <a:xfrm>
            <a:off x="3339263" y="1221712"/>
            <a:ext cx="2465473" cy="1862375"/>
          </a:xfrm>
          <a:prstGeom prst="rect">
            <a:avLst/>
          </a:prstGeom>
          <a:noFill/>
          <a:ln>
            <a:noFill/>
          </a:ln>
        </p:spPr>
      </p:pic>
      <p:sp>
        <p:nvSpPr>
          <p:cNvPr id="156" name="Google Shape;156;p25"/>
          <p:cNvSpPr txBox="1"/>
          <p:nvPr/>
        </p:nvSpPr>
        <p:spPr>
          <a:xfrm>
            <a:off x="2974350" y="3153375"/>
            <a:ext cx="3195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Stain cells and calculate frequency of GFP-positive cells</a:t>
            </a:r>
            <a:endParaRPr>
              <a:latin typeface="Open Sans"/>
              <a:ea typeface="Open Sans"/>
              <a:cs typeface="Open Sans"/>
              <a:sym typeface="Open Sans"/>
            </a:endParaRPr>
          </a:p>
        </p:txBody>
      </p:sp>
      <p:pic>
        <p:nvPicPr>
          <p:cNvPr id="157" name="Google Shape;157;p25"/>
          <p:cNvPicPr preferRelativeResize="0"/>
          <p:nvPr/>
        </p:nvPicPr>
        <p:blipFill>
          <a:blip r:embed="rId5">
            <a:alphaModFix/>
          </a:blip>
          <a:stretch>
            <a:fillRect/>
          </a:stretch>
        </p:blipFill>
        <p:spPr>
          <a:xfrm>
            <a:off x="6204150" y="1304825"/>
            <a:ext cx="2628149" cy="1696150"/>
          </a:xfrm>
          <a:prstGeom prst="rect">
            <a:avLst/>
          </a:prstGeom>
          <a:noFill/>
          <a:ln>
            <a:noFill/>
          </a:ln>
        </p:spPr>
      </p:pic>
      <p:sp>
        <p:nvSpPr>
          <p:cNvPr id="158" name="Google Shape;158;p25"/>
          <p:cNvSpPr txBox="1"/>
          <p:nvPr/>
        </p:nvSpPr>
        <p:spPr>
          <a:xfrm>
            <a:off x="6018225" y="3153375"/>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Perform deep sequencing to confirm that P3 was essentially equal to P1 and characterize any mutations</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5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65131"/>
              <a:buFont typeface="Arial"/>
              <a:buNone/>
            </a:pPr>
            <a:r>
              <a:rPr lang="en" sz="1520"/>
              <a:t>Figure 2 | SARS-CoV-2 variant-specific neutralizing antibody responses</a:t>
            </a:r>
            <a:endParaRPr sz="1520"/>
          </a:p>
          <a:p>
            <a:pPr indent="0" lvl="0" marL="0" rtl="0" algn="l">
              <a:spcBef>
                <a:spcPts val="0"/>
              </a:spcBef>
              <a:spcAft>
                <a:spcPts val="0"/>
              </a:spcAft>
              <a:buNone/>
            </a:pPr>
            <a:r>
              <a:t/>
            </a:r>
            <a:endParaRPr/>
          </a:p>
        </p:txBody>
      </p:sp>
      <p:pic>
        <p:nvPicPr>
          <p:cNvPr id="164" name="Google Shape;164;p26"/>
          <p:cNvPicPr preferRelativeResize="0"/>
          <p:nvPr/>
        </p:nvPicPr>
        <p:blipFill rotWithShape="1">
          <a:blip r:embed="rId3">
            <a:alphaModFix/>
          </a:blip>
          <a:srcRect b="66272" l="0" r="0" t="0"/>
          <a:stretch/>
        </p:blipFill>
        <p:spPr>
          <a:xfrm>
            <a:off x="34588" y="939025"/>
            <a:ext cx="9074826" cy="2746923"/>
          </a:xfrm>
          <a:prstGeom prst="rect">
            <a:avLst/>
          </a:prstGeom>
          <a:noFill/>
          <a:ln>
            <a:noFill/>
          </a:ln>
        </p:spPr>
      </p:pic>
      <p:sp>
        <p:nvSpPr>
          <p:cNvPr id="165" name="Google Shape;165;p26"/>
          <p:cNvSpPr txBox="1"/>
          <p:nvPr/>
        </p:nvSpPr>
        <p:spPr>
          <a:xfrm>
            <a:off x="3792000" y="447950"/>
            <a:ext cx="143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Human airway cells</a:t>
            </a:r>
            <a:endParaRPr b="1">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5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65131"/>
              <a:buFont typeface="Arial"/>
              <a:buNone/>
            </a:pPr>
            <a:r>
              <a:rPr lang="en" sz="1520"/>
              <a:t>Figure 2 | SARS-CoV-2 variant-specific neutralizing antibody responses</a:t>
            </a:r>
            <a:endParaRPr sz="1520"/>
          </a:p>
          <a:p>
            <a:pPr indent="0" lvl="0" marL="0" rtl="0" algn="l">
              <a:spcBef>
                <a:spcPts val="0"/>
              </a:spcBef>
              <a:spcAft>
                <a:spcPts val="0"/>
              </a:spcAft>
              <a:buNone/>
            </a:pPr>
            <a:r>
              <a:t/>
            </a:r>
            <a:endParaRPr/>
          </a:p>
        </p:txBody>
      </p:sp>
      <p:pic>
        <p:nvPicPr>
          <p:cNvPr id="171" name="Google Shape;171;p27"/>
          <p:cNvPicPr preferRelativeResize="0"/>
          <p:nvPr/>
        </p:nvPicPr>
        <p:blipFill rotWithShape="1">
          <a:blip r:embed="rId3">
            <a:alphaModFix/>
          </a:blip>
          <a:srcRect b="0" l="0" r="0" t="33879"/>
          <a:stretch/>
        </p:blipFill>
        <p:spPr>
          <a:xfrm>
            <a:off x="720663" y="-1"/>
            <a:ext cx="7702682" cy="45707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8"/>
          <p:cNvPicPr preferRelativeResize="0"/>
          <p:nvPr/>
        </p:nvPicPr>
        <p:blipFill>
          <a:blip r:embed="rId3">
            <a:alphaModFix/>
          </a:blip>
          <a:stretch>
            <a:fillRect/>
          </a:stretch>
        </p:blipFill>
        <p:spPr>
          <a:xfrm>
            <a:off x="1297825" y="0"/>
            <a:ext cx="6548357" cy="4927251"/>
          </a:xfrm>
          <a:prstGeom prst="rect">
            <a:avLst/>
          </a:prstGeom>
          <a:noFill/>
          <a:ln>
            <a:noFill/>
          </a:ln>
        </p:spPr>
      </p:pic>
      <p:sp>
        <p:nvSpPr>
          <p:cNvPr id="177" name="Google Shape;177;p28"/>
          <p:cNvSpPr txBox="1"/>
          <p:nvPr/>
        </p:nvSpPr>
        <p:spPr>
          <a:xfrm>
            <a:off x="3429000" y="1235675"/>
            <a:ext cx="32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78" name="Google Shape;178;p28"/>
          <p:cNvSpPr txBox="1"/>
          <p:nvPr/>
        </p:nvSpPr>
        <p:spPr>
          <a:xfrm>
            <a:off x="3135525" y="1050325"/>
            <a:ext cx="3645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PBMC taken from n = 5 individuals vaccinated with BNT162b2</a:t>
            </a:r>
            <a:endParaRPr b="1">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5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72368"/>
              <a:buFont typeface="Arial"/>
              <a:buNone/>
            </a:pPr>
            <a:r>
              <a:rPr b="1" lang="en" sz="1520"/>
              <a:t>Figure 3 | SARS-CoV-2 variant-specific T cell responses</a:t>
            </a:r>
            <a:endParaRPr b="1" sz="1520"/>
          </a:p>
          <a:p>
            <a:pPr indent="0" lvl="0" marL="0" rtl="0" algn="l">
              <a:spcBef>
                <a:spcPts val="0"/>
              </a:spcBef>
              <a:spcAft>
                <a:spcPts val="0"/>
              </a:spcAft>
              <a:buNone/>
            </a:pPr>
            <a:r>
              <a:t/>
            </a:r>
            <a:endParaRPr/>
          </a:p>
        </p:txBody>
      </p:sp>
      <p:pic>
        <p:nvPicPr>
          <p:cNvPr id="184" name="Google Shape;184;p29"/>
          <p:cNvPicPr preferRelativeResize="0"/>
          <p:nvPr/>
        </p:nvPicPr>
        <p:blipFill rotWithShape="1">
          <a:blip r:embed="rId3">
            <a:alphaModFix/>
          </a:blip>
          <a:srcRect b="48794" l="0" r="0" t="0"/>
          <a:stretch/>
        </p:blipFill>
        <p:spPr>
          <a:xfrm>
            <a:off x="0" y="699325"/>
            <a:ext cx="9143997" cy="3744849"/>
          </a:xfrm>
          <a:prstGeom prst="rect">
            <a:avLst/>
          </a:prstGeom>
          <a:noFill/>
          <a:ln>
            <a:noFill/>
          </a:ln>
        </p:spPr>
      </p:pic>
      <p:sp>
        <p:nvSpPr>
          <p:cNvPr id="185" name="Google Shape;185;p29"/>
          <p:cNvSpPr txBox="1"/>
          <p:nvPr/>
        </p:nvSpPr>
        <p:spPr>
          <a:xfrm>
            <a:off x="4456775" y="176125"/>
            <a:ext cx="1667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0000"/>
                </a:solidFill>
                <a:latin typeface="Open Sans"/>
                <a:ea typeface="Open Sans"/>
                <a:cs typeface="Open Sans"/>
                <a:sym typeface="Open Sans"/>
              </a:rPr>
              <a:t>Activates CD4 and CD8 T cells</a:t>
            </a:r>
            <a:endParaRPr b="1" sz="1100">
              <a:solidFill>
                <a:srgbClr val="FF0000"/>
              </a:solidFill>
              <a:latin typeface="Open Sans"/>
              <a:ea typeface="Open Sans"/>
              <a:cs typeface="Open Sans"/>
              <a:sym typeface="Open Sans"/>
            </a:endParaRPr>
          </a:p>
        </p:txBody>
      </p:sp>
      <p:sp>
        <p:nvSpPr>
          <p:cNvPr id="186" name="Google Shape;186;p29"/>
          <p:cNvSpPr txBox="1"/>
          <p:nvPr/>
        </p:nvSpPr>
        <p:spPr>
          <a:xfrm>
            <a:off x="6236675" y="280300"/>
            <a:ext cx="1317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0000"/>
                </a:solidFill>
                <a:latin typeface="Open Sans"/>
                <a:ea typeface="Open Sans"/>
                <a:cs typeface="Open Sans"/>
                <a:sym typeface="Open Sans"/>
              </a:rPr>
              <a:t>Height and Area</a:t>
            </a:r>
            <a:endParaRPr b="1" sz="1100">
              <a:solidFill>
                <a:srgbClr val="FF0000"/>
              </a:solidFill>
              <a:latin typeface="Open Sans"/>
              <a:ea typeface="Open Sans"/>
              <a:cs typeface="Open Sans"/>
              <a:sym typeface="Open Sans"/>
            </a:endParaRPr>
          </a:p>
        </p:txBody>
      </p:sp>
      <p:sp>
        <p:nvSpPr>
          <p:cNvPr id="187" name="Google Shape;187;p29"/>
          <p:cNvSpPr txBox="1"/>
          <p:nvPr/>
        </p:nvSpPr>
        <p:spPr>
          <a:xfrm>
            <a:off x="6236675" y="4278600"/>
            <a:ext cx="193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0000"/>
                </a:solidFill>
                <a:latin typeface="Open Sans"/>
                <a:ea typeface="Open Sans"/>
                <a:cs typeface="Open Sans"/>
                <a:sym typeface="Open Sans"/>
              </a:rPr>
              <a:t>Activated T cells</a:t>
            </a:r>
            <a:endParaRPr b="1" sz="1100">
              <a:solidFill>
                <a:srgbClr val="FF0000"/>
              </a:solidFill>
              <a:latin typeface="Open Sans"/>
              <a:ea typeface="Open Sans"/>
              <a:cs typeface="Open Sans"/>
              <a:sym typeface="Open Sans"/>
            </a:endParaRPr>
          </a:p>
        </p:txBody>
      </p:sp>
      <p:sp>
        <p:nvSpPr>
          <p:cNvPr id="188" name="Google Shape;188;p29"/>
          <p:cNvSpPr txBox="1"/>
          <p:nvPr/>
        </p:nvSpPr>
        <p:spPr>
          <a:xfrm>
            <a:off x="2934750" y="1050300"/>
            <a:ext cx="131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13 cytokines</a:t>
            </a:r>
            <a:endParaRPr b="1">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45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72368"/>
              <a:buFont typeface="Arial"/>
              <a:buNone/>
            </a:pPr>
            <a:r>
              <a:rPr b="1" lang="en" sz="1520"/>
              <a:t>Figure 3 | SARS-CoV-2 variant-specific T cell responses</a:t>
            </a:r>
            <a:endParaRPr b="1" sz="1520"/>
          </a:p>
          <a:p>
            <a:pPr indent="0" lvl="0" marL="0" rtl="0" algn="l">
              <a:spcBef>
                <a:spcPts val="0"/>
              </a:spcBef>
              <a:spcAft>
                <a:spcPts val="0"/>
              </a:spcAft>
              <a:buNone/>
            </a:pPr>
            <a:r>
              <a:t/>
            </a:r>
            <a:endParaRPr/>
          </a:p>
        </p:txBody>
      </p:sp>
      <p:pic>
        <p:nvPicPr>
          <p:cNvPr id="194" name="Google Shape;194;p30"/>
          <p:cNvPicPr preferRelativeResize="0"/>
          <p:nvPr/>
        </p:nvPicPr>
        <p:blipFill rotWithShape="1">
          <a:blip r:embed="rId3">
            <a:alphaModFix/>
          </a:blip>
          <a:srcRect b="0" l="0" r="0" t="50898"/>
          <a:stretch/>
        </p:blipFill>
        <p:spPr>
          <a:xfrm>
            <a:off x="0" y="776278"/>
            <a:ext cx="9143997" cy="3590934"/>
          </a:xfrm>
          <a:prstGeom prst="rect">
            <a:avLst/>
          </a:prstGeom>
          <a:noFill/>
          <a:ln>
            <a:noFill/>
          </a:ln>
        </p:spPr>
      </p:pic>
      <p:sp>
        <p:nvSpPr>
          <p:cNvPr id="195" name="Google Shape;195;p30"/>
          <p:cNvSpPr txBox="1"/>
          <p:nvPr/>
        </p:nvSpPr>
        <p:spPr>
          <a:xfrm>
            <a:off x="154475" y="3955200"/>
            <a:ext cx="183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LLoD = Lower Limit of Detection</a:t>
            </a:r>
            <a:endParaRPr b="1">
              <a:latin typeface="Open Sans"/>
              <a:ea typeface="Open Sans"/>
              <a:cs typeface="Open Sans"/>
              <a:sym typeface="Open Sans"/>
            </a:endParaRPr>
          </a:p>
        </p:txBody>
      </p:sp>
      <p:sp>
        <p:nvSpPr>
          <p:cNvPr id="196" name="Google Shape;196;p30"/>
          <p:cNvSpPr/>
          <p:nvPr/>
        </p:nvSpPr>
        <p:spPr>
          <a:xfrm>
            <a:off x="5560550" y="2656700"/>
            <a:ext cx="386100" cy="18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p:nvPr/>
        </p:nvSpPr>
        <p:spPr>
          <a:xfrm>
            <a:off x="7705475" y="2749425"/>
            <a:ext cx="386100" cy="18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aphicFrame>
        <p:nvGraphicFramePr>
          <p:cNvPr id="202" name="Google Shape;202;p31"/>
          <p:cNvGraphicFramePr/>
          <p:nvPr/>
        </p:nvGraphicFramePr>
        <p:xfrm>
          <a:off x="-12" y="363900"/>
          <a:ext cx="3000000" cy="3000000"/>
        </p:xfrm>
        <a:graphic>
          <a:graphicData uri="http://schemas.openxmlformats.org/drawingml/2006/table">
            <a:tbl>
              <a:tblPr>
                <a:solidFill>
                  <a:srgbClr val="FFFFFF"/>
                </a:solidFill>
                <a:tableStyleId>{D51AEBC4-E7F1-48E2-822D-090C90A7A179}</a:tableStyleId>
              </a:tblPr>
              <a:tblGrid>
                <a:gridCol w="2073000"/>
                <a:gridCol w="469000"/>
                <a:gridCol w="2101150"/>
                <a:gridCol w="1181900"/>
                <a:gridCol w="3179875"/>
              </a:tblGrid>
              <a:tr h="1207425">
                <a:tc>
                  <a:txBody>
                    <a:bodyPr/>
                    <a:lstStyle/>
                    <a:p>
                      <a:pPr indent="0" lvl="0" marL="0" rtl="0" algn="l">
                        <a:lnSpc>
                          <a:spcPct val="200000"/>
                        </a:lnSpc>
                        <a:spcBef>
                          <a:spcPts val="0"/>
                        </a:spcBef>
                        <a:spcAft>
                          <a:spcPts val="0"/>
                        </a:spcAft>
                        <a:buNone/>
                      </a:pPr>
                      <a:r>
                        <a:rPr b="1" lang="en" sz="1800">
                          <a:solidFill>
                            <a:srgbClr val="595959"/>
                          </a:solidFill>
                          <a:highlight>
                            <a:srgbClr val="FFFFFF"/>
                          </a:highlight>
                          <a:latin typeface="Roboto"/>
                          <a:ea typeface="Roboto"/>
                          <a:cs typeface="Roboto"/>
                          <a:sym typeface="Roboto"/>
                        </a:rPr>
                        <a:t>Cohort</a:t>
                      </a:r>
                      <a:endParaRPr b="1" sz="1800">
                        <a:solidFill>
                          <a:srgbClr val="595959"/>
                        </a:solidFill>
                        <a:highlight>
                          <a:srgbClr val="FFFFFF"/>
                        </a:highlight>
                        <a:latin typeface="Roboto"/>
                        <a:ea typeface="Roboto"/>
                        <a:cs typeface="Roboto"/>
                        <a:sym typeface="Roboto"/>
                      </a:endParaRPr>
                    </a:p>
                  </a:txBody>
                  <a:tcPr marT="91425" marB="91425" marR="91425" marL="91425" anchor="b">
                    <a:lnR cap="flat" cmpd="sng" w="9525">
                      <a:solidFill>
                        <a:srgbClr val="757575"/>
                      </a:solidFill>
                      <a:prstDash val="solid"/>
                      <a:round/>
                      <a:headEnd len="sm" w="sm" type="none"/>
                      <a:tailEnd len="sm" w="sm" type="none"/>
                    </a:lnR>
                    <a:lnB cap="flat" cmpd="sng" w="19050">
                      <a:solidFill>
                        <a:srgbClr val="DBDBDB"/>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b="1" i="1" lang="en" sz="1800">
                          <a:solidFill>
                            <a:srgbClr val="595959"/>
                          </a:solidFill>
                          <a:highlight>
                            <a:srgbClr val="FFFFFF"/>
                          </a:highlight>
                          <a:latin typeface="Roboto"/>
                          <a:ea typeface="Roboto"/>
                          <a:cs typeface="Roboto"/>
                          <a:sym typeface="Roboto"/>
                        </a:rPr>
                        <a:t>n</a:t>
                      </a:r>
                      <a:endParaRPr b="1" i="1" sz="1800">
                        <a:solidFill>
                          <a:srgbClr val="595959"/>
                        </a:solidFill>
                        <a:highlight>
                          <a:srgbClr val="FFFFFF"/>
                        </a:highlight>
                        <a:latin typeface="Roboto"/>
                        <a:ea typeface="Roboto"/>
                        <a:cs typeface="Roboto"/>
                        <a:sym typeface="Roboto"/>
                      </a:endParaRPr>
                    </a:p>
                  </a:txBody>
                  <a:tcPr marT="91425" marB="91425" marR="91425" marL="91425" anchor="b">
                    <a:lnL cap="flat" cmpd="sng" w="9525">
                      <a:solidFill>
                        <a:srgbClr val="757575"/>
                      </a:solidFill>
                      <a:prstDash val="solid"/>
                      <a:round/>
                      <a:headEnd len="sm" w="sm" type="none"/>
                      <a:tailEnd len="sm" w="sm" type="none"/>
                    </a:lnL>
                    <a:lnR cap="flat" cmpd="sng" w="9525">
                      <a:solidFill>
                        <a:srgbClr val="757575"/>
                      </a:solidFill>
                      <a:prstDash val="solid"/>
                      <a:round/>
                      <a:headEnd len="sm" w="sm" type="none"/>
                      <a:tailEnd len="sm" w="sm" type="none"/>
                    </a:lnR>
                    <a:lnB cap="flat" cmpd="sng" w="19050">
                      <a:solidFill>
                        <a:srgbClr val="DBDBDB"/>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b="1" lang="en" sz="1800">
                          <a:solidFill>
                            <a:srgbClr val="595959"/>
                          </a:solidFill>
                          <a:highlight>
                            <a:srgbClr val="FFFFFF"/>
                          </a:highlight>
                          <a:latin typeface="Roboto"/>
                          <a:ea typeface="Roboto"/>
                          <a:cs typeface="Roboto"/>
                          <a:sym typeface="Roboto"/>
                        </a:rPr>
                        <a:t>Age (median years, 95% CI)</a:t>
                      </a:r>
                      <a:endParaRPr b="1" sz="1800">
                        <a:solidFill>
                          <a:srgbClr val="595959"/>
                        </a:solidFill>
                        <a:highlight>
                          <a:srgbClr val="FFFFFF"/>
                        </a:highlight>
                        <a:latin typeface="Roboto"/>
                        <a:ea typeface="Roboto"/>
                        <a:cs typeface="Roboto"/>
                        <a:sym typeface="Roboto"/>
                      </a:endParaRPr>
                    </a:p>
                  </a:txBody>
                  <a:tcPr marT="91425" marB="91425" marR="91425" marL="91425" anchor="b">
                    <a:lnL cap="flat" cmpd="sng" w="9525">
                      <a:solidFill>
                        <a:srgbClr val="757575"/>
                      </a:solidFill>
                      <a:prstDash val="solid"/>
                      <a:round/>
                      <a:headEnd len="sm" w="sm" type="none"/>
                      <a:tailEnd len="sm" w="sm" type="none"/>
                    </a:lnL>
                    <a:lnR cap="flat" cmpd="sng" w="9525">
                      <a:solidFill>
                        <a:srgbClr val="757575"/>
                      </a:solidFill>
                      <a:prstDash val="solid"/>
                      <a:round/>
                      <a:headEnd len="sm" w="sm" type="none"/>
                      <a:tailEnd len="sm" w="sm" type="none"/>
                    </a:lnR>
                    <a:lnB cap="flat" cmpd="sng" w="19050">
                      <a:solidFill>
                        <a:srgbClr val="DBDBDB"/>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b="1" lang="en" sz="1800">
                          <a:solidFill>
                            <a:srgbClr val="595959"/>
                          </a:solidFill>
                          <a:highlight>
                            <a:srgbClr val="FFFFFF"/>
                          </a:highlight>
                          <a:latin typeface="Roboto"/>
                          <a:ea typeface="Roboto"/>
                          <a:cs typeface="Roboto"/>
                          <a:sym typeface="Roboto"/>
                        </a:rPr>
                        <a:t>Female (</a:t>
                      </a:r>
                      <a:r>
                        <a:rPr b="1" i="1" lang="en" sz="1800">
                          <a:solidFill>
                            <a:srgbClr val="595959"/>
                          </a:solidFill>
                          <a:highlight>
                            <a:srgbClr val="FFFFFF"/>
                          </a:highlight>
                          <a:latin typeface="Roboto"/>
                          <a:ea typeface="Roboto"/>
                          <a:cs typeface="Roboto"/>
                          <a:sym typeface="Roboto"/>
                        </a:rPr>
                        <a:t>n</a:t>
                      </a:r>
                      <a:r>
                        <a:rPr b="1" lang="en" sz="1800">
                          <a:solidFill>
                            <a:srgbClr val="595959"/>
                          </a:solidFill>
                          <a:highlight>
                            <a:srgbClr val="FFFFFF"/>
                          </a:highlight>
                          <a:latin typeface="Roboto"/>
                          <a:ea typeface="Roboto"/>
                          <a:cs typeface="Roboto"/>
                          <a:sym typeface="Roboto"/>
                        </a:rPr>
                        <a:t>, %)</a:t>
                      </a:r>
                      <a:endParaRPr b="1" sz="1800">
                        <a:solidFill>
                          <a:srgbClr val="595959"/>
                        </a:solidFill>
                        <a:highlight>
                          <a:srgbClr val="FFFFFF"/>
                        </a:highlight>
                        <a:latin typeface="Roboto"/>
                        <a:ea typeface="Roboto"/>
                        <a:cs typeface="Roboto"/>
                        <a:sym typeface="Roboto"/>
                      </a:endParaRPr>
                    </a:p>
                  </a:txBody>
                  <a:tcPr marT="91425" marB="91425" marR="91425" marL="91425" anchor="b">
                    <a:lnL cap="flat" cmpd="sng" w="9525">
                      <a:solidFill>
                        <a:srgbClr val="757575"/>
                      </a:solidFill>
                      <a:prstDash val="solid"/>
                      <a:round/>
                      <a:headEnd len="sm" w="sm" type="none"/>
                      <a:tailEnd len="sm" w="sm" type="none"/>
                    </a:lnL>
                    <a:lnR cap="flat" cmpd="sng" w="9525">
                      <a:solidFill>
                        <a:srgbClr val="757575"/>
                      </a:solidFill>
                      <a:prstDash val="solid"/>
                      <a:round/>
                      <a:headEnd len="sm" w="sm" type="none"/>
                      <a:tailEnd len="sm" w="sm" type="none"/>
                    </a:lnR>
                    <a:lnB cap="flat" cmpd="sng" w="19050">
                      <a:solidFill>
                        <a:srgbClr val="DBDBDB"/>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b="1" lang="en" sz="1800">
                          <a:solidFill>
                            <a:srgbClr val="595959"/>
                          </a:solidFill>
                          <a:highlight>
                            <a:srgbClr val="FFFFFF"/>
                          </a:highlight>
                          <a:latin typeface="Roboto"/>
                          <a:ea typeface="Roboto"/>
                          <a:cs typeface="Roboto"/>
                          <a:sym typeface="Roboto"/>
                        </a:rPr>
                        <a:t>Vaccination interval (median days, 95% CI)</a:t>
                      </a:r>
                      <a:endParaRPr b="1" sz="1800">
                        <a:solidFill>
                          <a:srgbClr val="595959"/>
                        </a:solidFill>
                        <a:highlight>
                          <a:srgbClr val="FFFFFF"/>
                        </a:highlight>
                        <a:latin typeface="Roboto"/>
                        <a:ea typeface="Roboto"/>
                        <a:cs typeface="Roboto"/>
                        <a:sym typeface="Roboto"/>
                      </a:endParaRPr>
                    </a:p>
                  </a:txBody>
                  <a:tcPr marT="91425" marB="91425" marR="91425" marL="91425" anchor="b">
                    <a:lnL cap="flat" cmpd="sng" w="9525">
                      <a:solidFill>
                        <a:srgbClr val="757575"/>
                      </a:solidFill>
                      <a:prstDash val="solid"/>
                      <a:round/>
                      <a:headEnd len="sm" w="sm" type="none"/>
                      <a:tailEnd len="sm" w="sm" type="none"/>
                    </a:lnL>
                    <a:lnB cap="flat" cmpd="sng" w="19050">
                      <a:solidFill>
                        <a:srgbClr val="DBDBDB"/>
                      </a:solidFill>
                      <a:prstDash val="solid"/>
                      <a:round/>
                      <a:headEnd len="sm" w="sm" type="none"/>
                      <a:tailEnd len="sm" w="sm" type="none"/>
                    </a:lnB>
                  </a:tcPr>
                </a:tc>
              </a:tr>
              <a:tr h="1207425">
                <a:tc>
                  <a:txBody>
                    <a:bodyPr/>
                    <a:lstStyle/>
                    <a:p>
                      <a:pPr indent="0" lvl="0" marL="0" rtl="0" algn="l">
                        <a:lnSpc>
                          <a:spcPct val="200000"/>
                        </a:lnSpc>
                        <a:spcBef>
                          <a:spcPts val="0"/>
                        </a:spcBef>
                        <a:spcAft>
                          <a:spcPts val="0"/>
                        </a:spcAft>
                        <a:buNone/>
                      </a:pPr>
                      <a:r>
                        <a:rPr b="1" lang="en" sz="1800">
                          <a:solidFill>
                            <a:srgbClr val="595959"/>
                          </a:solidFill>
                          <a:highlight>
                            <a:srgbClr val="FFFFFF"/>
                          </a:highlight>
                          <a:latin typeface="Roboto"/>
                          <a:ea typeface="Roboto"/>
                          <a:cs typeface="Roboto"/>
                          <a:sym typeface="Roboto"/>
                        </a:rPr>
                        <a:t>Ad26.COV2.S/BNT162b2</a:t>
                      </a:r>
                      <a:endParaRPr b="1" sz="180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19050">
                      <a:solidFill>
                        <a:srgbClr val="DBDBDB"/>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1800">
                          <a:solidFill>
                            <a:srgbClr val="595959"/>
                          </a:solidFill>
                          <a:highlight>
                            <a:schemeClr val="accent6"/>
                          </a:highlight>
                          <a:latin typeface="Roboto"/>
                          <a:ea typeface="Roboto"/>
                          <a:cs typeface="Roboto"/>
                          <a:sym typeface="Roboto"/>
                        </a:rPr>
                        <a:t>15</a:t>
                      </a:r>
                      <a:endParaRPr sz="1800">
                        <a:solidFill>
                          <a:srgbClr val="595959"/>
                        </a:solidFill>
                        <a:highlight>
                          <a:schemeClr val="accent6"/>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19050">
                      <a:solidFill>
                        <a:srgbClr val="DBDBDB"/>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1800">
                          <a:solidFill>
                            <a:srgbClr val="595959"/>
                          </a:solidFill>
                          <a:highlight>
                            <a:srgbClr val="FFFFFF"/>
                          </a:highlight>
                          <a:latin typeface="Roboto"/>
                          <a:ea typeface="Roboto"/>
                          <a:cs typeface="Roboto"/>
                          <a:sym typeface="Roboto"/>
                        </a:rPr>
                        <a:t>37 (28–44)</a:t>
                      </a:r>
                      <a:endParaRPr sz="180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19050">
                      <a:solidFill>
                        <a:srgbClr val="DBDBDB"/>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1800">
                          <a:solidFill>
                            <a:srgbClr val="595959"/>
                          </a:solidFill>
                          <a:highlight>
                            <a:srgbClr val="FFFFFF"/>
                          </a:highlight>
                          <a:latin typeface="Roboto"/>
                          <a:ea typeface="Roboto"/>
                          <a:cs typeface="Roboto"/>
                          <a:sym typeface="Roboto"/>
                        </a:rPr>
                        <a:t>10 (67%)</a:t>
                      </a:r>
                      <a:endParaRPr sz="180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19050">
                      <a:solidFill>
                        <a:srgbClr val="DBDBDB"/>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1800">
                          <a:solidFill>
                            <a:srgbClr val="595959"/>
                          </a:solidFill>
                          <a:highlight>
                            <a:srgbClr val="FFFFFF"/>
                          </a:highlight>
                          <a:latin typeface="Roboto"/>
                          <a:ea typeface="Roboto"/>
                          <a:cs typeface="Roboto"/>
                          <a:sym typeface="Roboto"/>
                        </a:rPr>
                        <a:t>88 (79–88)</a:t>
                      </a:r>
                      <a:endParaRPr sz="180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19050">
                      <a:solidFill>
                        <a:srgbClr val="DBDBDB"/>
                      </a:solidFill>
                      <a:prstDash val="solid"/>
                      <a:round/>
                      <a:headEnd len="sm" w="sm" type="none"/>
                      <a:tailEnd len="sm" w="sm" type="none"/>
                    </a:lnT>
                    <a:lnB cap="flat" cmpd="sng" w="9525">
                      <a:solidFill>
                        <a:srgbClr val="EEEEEE"/>
                      </a:solidFill>
                      <a:prstDash val="solid"/>
                      <a:round/>
                      <a:headEnd len="sm" w="sm" type="none"/>
                      <a:tailEnd len="sm" w="sm" type="none"/>
                    </a:lnB>
                  </a:tcPr>
                </a:tc>
              </a:tr>
              <a:tr h="1725400">
                <a:tc>
                  <a:txBody>
                    <a:bodyPr/>
                    <a:lstStyle/>
                    <a:p>
                      <a:pPr indent="0" lvl="0" marL="0" rtl="0" algn="l">
                        <a:lnSpc>
                          <a:spcPct val="200000"/>
                        </a:lnSpc>
                        <a:spcBef>
                          <a:spcPts val="0"/>
                        </a:spcBef>
                        <a:spcAft>
                          <a:spcPts val="0"/>
                        </a:spcAft>
                        <a:buNone/>
                      </a:pPr>
                      <a:r>
                        <a:rPr b="1" lang="en" sz="1800">
                          <a:solidFill>
                            <a:srgbClr val="595959"/>
                          </a:solidFill>
                          <a:highlight>
                            <a:srgbClr val="FFFFFF"/>
                          </a:highlight>
                          <a:latin typeface="Roboto"/>
                          <a:ea typeface="Roboto"/>
                          <a:cs typeface="Roboto"/>
                          <a:sym typeface="Roboto"/>
                        </a:rPr>
                        <a:t>2× mRNA-1273/BNT162b2</a:t>
                      </a:r>
                      <a:endParaRPr b="1" sz="1800">
                        <a:solidFill>
                          <a:srgbClr val="595959"/>
                        </a:solidFill>
                        <a:highlight>
                          <a:srgbClr val="FFFFFF"/>
                        </a:highlight>
                        <a:latin typeface="Roboto"/>
                        <a:ea typeface="Roboto"/>
                        <a:cs typeface="Roboto"/>
                        <a:sym typeface="Roboto"/>
                      </a:endParaRPr>
                    </a:p>
                  </a:txBody>
                  <a:tcPr marT="91425" marB="91425" marR="91425" marL="91425">
                    <a:lnR cap="flat" cmpd="sng" w="9525">
                      <a:solidFill>
                        <a:srgbClr val="757575"/>
                      </a:solidFill>
                      <a:prstDash val="solid"/>
                      <a:round/>
                      <a:headEnd len="sm" w="sm" type="none"/>
                      <a:tailEnd len="sm" w="sm" type="none"/>
                    </a:lnR>
                    <a:lnT cap="flat" cmpd="sng" w="9525">
                      <a:solidFill>
                        <a:srgbClr val="757575"/>
                      </a:solidFill>
                      <a:prstDash val="solid"/>
                      <a:round/>
                      <a:headEnd len="sm" w="sm" type="none"/>
                      <a:tailEnd len="sm" w="sm" type="none"/>
                    </a:lnT>
                    <a:lnB cap="flat" cmpd="sng" w="9525">
                      <a:solidFill>
                        <a:srgbClr val="757575"/>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1800">
                          <a:solidFill>
                            <a:srgbClr val="595959"/>
                          </a:solidFill>
                          <a:highlight>
                            <a:schemeClr val="accent6"/>
                          </a:highlight>
                          <a:latin typeface="Roboto"/>
                          <a:ea typeface="Roboto"/>
                          <a:cs typeface="Roboto"/>
                          <a:sym typeface="Roboto"/>
                        </a:rPr>
                        <a:t>9</a:t>
                      </a:r>
                      <a:endParaRPr sz="1800">
                        <a:solidFill>
                          <a:srgbClr val="595959"/>
                        </a:solidFill>
                        <a:highlight>
                          <a:schemeClr val="accent6"/>
                        </a:highlight>
                        <a:latin typeface="Roboto"/>
                        <a:ea typeface="Roboto"/>
                        <a:cs typeface="Roboto"/>
                        <a:sym typeface="Roboto"/>
                      </a:endParaRPr>
                    </a:p>
                  </a:txBody>
                  <a:tcPr marT="91425" marB="91425" marR="91425" marL="91425">
                    <a:lnL cap="flat" cmpd="sng" w="9525">
                      <a:solidFill>
                        <a:srgbClr val="757575"/>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1800">
                          <a:solidFill>
                            <a:srgbClr val="595959"/>
                          </a:solidFill>
                          <a:highlight>
                            <a:srgbClr val="FFFFFF"/>
                          </a:highlight>
                          <a:latin typeface="Roboto"/>
                          <a:ea typeface="Roboto"/>
                          <a:cs typeface="Roboto"/>
                          <a:sym typeface="Roboto"/>
                        </a:rPr>
                        <a:t>29 (27–40)</a:t>
                      </a:r>
                      <a:endParaRPr sz="180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1800">
                          <a:solidFill>
                            <a:srgbClr val="595959"/>
                          </a:solidFill>
                          <a:highlight>
                            <a:srgbClr val="FFFFFF"/>
                          </a:highlight>
                          <a:latin typeface="Roboto"/>
                          <a:ea typeface="Roboto"/>
                          <a:cs typeface="Roboto"/>
                          <a:sym typeface="Roboto"/>
                        </a:rPr>
                        <a:t>7 (78%)</a:t>
                      </a:r>
                      <a:endParaRPr sz="180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1800">
                          <a:solidFill>
                            <a:srgbClr val="595959"/>
                          </a:solidFill>
                          <a:highlight>
                            <a:srgbClr val="FFFFFF"/>
                          </a:highlight>
                          <a:latin typeface="Roboto"/>
                          <a:ea typeface="Roboto"/>
                          <a:cs typeface="Roboto"/>
                          <a:sym typeface="Roboto"/>
                        </a:rPr>
                        <a:t>214 (214–219)</a:t>
                      </a:r>
                      <a:endParaRPr sz="1800">
                        <a:solidFill>
                          <a:srgbClr val="595959"/>
                        </a:solidFill>
                        <a:highlight>
                          <a:srgbClr val="FFFFFF"/>
                        </a:highlight>
                        <a:latin typeface="Roboto"/>
                        <a:ea typeface="Roboto"/>
                        <a:cs typeface="Roboto"/>
                        <a:sym typeface="Roboto"/>
                      </a:endParaRPr>
                    </a:p>
                  </a:txBody>
                  <a:tcPr marT="91425" marB="91425" marR="91425" marL="91425">
                    <a:lnL cap="flat" cmpd="sng" w="9525">
                      <a:solidFill>
                        <a:srgbClr val="EEEEEE"/>
                      </a:solidFill>
                      <a:prstDash val="solid"/>
                      <a:round/>
                      <a:headEnd len="sm" w="sm" type="none"/>
                      <a:tailEnd len="sm" w="sm" type="none"/>
                    </a:lnL>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Information</a:t>
            </a:r>
            <a:r>
              <a:rPr lang="en"/>
              <a:t> about the adaptive immune system</a:t>
            </a:r>
            <a:endParaRPr/>
          </a:p>
          <a:p>
            <a:pPr indent="-317500" lvl="1" marL="914400" rtl="0" algn="l">
              <a:spcBef>
                <a:spcPts val="0"/>
              </a:spcBef>
              <a:spcAft>
                <a:spcPts val="0"/>
              </a:spcAft>
              <a:buSzPts val="1400"/>
              <a:buChar char="-"/>
            </a:pPr>
            <a:r>
              <a:rPr lang="en"/>
              <a:t>B cells (different </a:t>
            </a:r>
            <a:r>
              <a:rPr lang="en"/>
              <a:t>types) </a:t>
            </a:r>
            <a:endParaRPr/>
          </a:p>
          <a:p>
            <a:pPr indent="-317500" lvl="1" marL="914400" rtl="0" algn="l">
              <a:spcBef>
                <a:spcPts val="0"/>
              </a:spcBef>
              <a:spcAft>
                <a:spcPts val="0"/>
              </a:spcAft>
              <a:buSzPts val="1400"/>
              <a:buChar char="-"/>
            </a:pPr>
            <a:r>
              <a:rPr lang="en"/>
              <a:t>T cells (different types) CD8+ wirth MHCI and CD4+ with MHCII</a:t>
            </a:r>
            <a:endParaRPr/>
          </a:p>
          <a:p>
            <a:pPr indent="-317500" lvl="2" marL="1371600" rtl="0" algn="l">
              <a:spcBef>
                <a:spcPts val="0"/>
              </a:spcBef>
              <a:spcAft>
                <a:spcPts val="0"/>
              </a:spcAft>
              <a:buSzPts val="1400"/>
              <a:buChar char="-"/>
            </a:pPr>
            <a:r>
              <a:rPr lang="en"/>
              <a:t>How do these cell interact with each other?</a:t>
            </a:r>
            <a:endParaRPr/>
          </a:p>
          <a:p>
            <a:pPr indent="-342900" lvl="0" marL="457200" rtl="0" algn="l">
              <a:spcBef>
                <a:spcPts val="0"/>
              </a:spcBef>
              <a:spcAft>
                <a:spcPts val="0"/>
              </a:spcAft>
              <a:buSzPts val="1800"/>
              <a:buChar char="-"/>
            </a:pPr>
            <a:r>
              <a:rPr lang="en"/>
              <a:t>Neutralizing antibodies</a:t>
            </a:r>
            <a:endParaRPr/>
          </a:p>
          <a:p>
            <a:pPr indent="-317500" lvl="1" marL="914400" rtl="0" algn="l">
              <a:spcBef>
                <a:spcPts val="0"/>
              </a:spcBef>
              <a:spcAft>
                <a:spcPts val="0"/>
              </a:spcAft>
              <a:buSzPts val="1400"/>
              <a:buChar char="-"/>
            </a:pPr>
            <a:r>
              <a:rPr lang="en"/>
              <a:t>Different ways that the adaptive immune system eliminates pathogens/foreign substances </a:t>
            </a:r>
            <a:endParaRPr/>
          </a:p>
          <a:p>
            <a:pPr indent="-342900" lvl="0" marL="457200" rtl="0" algn="l">
              <a:spcBef>
                <a:spcPts val="0"/>
              </a:spcBef>
              <a:spcAft>
                <a:spcPts val="0"/>
              </a:spcAft>
              <a:buSzPts val="1800"/>
              <a:buChar char="-"/>
            </a:pPr>
            <a:r>
              <a:rPr lang="en"/>
              <a:t>Protection from infection rating in the clinical trial setting = vaccine efficacy</a:t>
            </a:r>
            <a:endParaRPr/>
          </a:p>
          <a:p>
            <a:pPr indent="-285750" lvl="0" marL="457200" rtl="0" algn="l">
              <a:spcBef>
                <a:spcPts val="0"/>
              </a:spcBef>
              <a:spcAft>
                <a:spcPts val="0"/>
              </a:spcAft>
              <a:buSzPts val="900"/>
              <a:buChar char="-"/>
            </a:pPr>
            <a:r>
              <a:rPr lang="en" sz="900"/>
              <a:t> :T cell responses in household contacts suggested that higher levels of nucleocapsid-specific, IL-2-secreting T cells were found in individuals who did</a:t>
            </a:r>
            <a:endParaRPr sz="900"/>
          </a:p>
          <a:p>
            <a:pPr indent="0" lvl="0" marL="457200" rtl="0" algn="l">
              <a:spcBef>
                <a:spcPts val="1200"/>
              </a:spcBef>
              <a:spcAft>
                <a:spcPts val="0"/>
              </a:spcAft>
              <a:buNone/>
            </a:pPr>
            <a:r>
              <a:rPr lang="en" sz="900"/>
              <a:t>not become infected compared with those who became infected22.”</a:t>
            </a:r>
            <a:endParaRPr sz="900"/>
          </a:p>
          <a:p>
            <a:pPr indent="-355600" lvl="0" marL="914400" rtl="0" algn="l">
              <a:spcBef>
                <a:spcPts val="1200"/>
              </a:spcBef>
              <a:spcAft>
                <a:spcPts val="0"/>
              </a:spcAft>
              <a:buSzPts val="2000"/>
              <a:buChar char="-"/>
            </a:pPr>
            <a:r>
              <a:rPr lang="en" sz="2000"/>
              <a:t>We can explain what IL-2 is and its role</a:t>
            </a:r>
            <a:endParaRPr sz="2000"/>
          </a:p>
        </p:txBody>
      </p:sp>
      <p:pic>
        <p:nvPicPr>
          <p:cNvPr id="74" name="Google Shape;74;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45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72368"/>
              <a:buFont typeface="Arial"/>
              <a:buNone/>
            </a:pPr>
            <a:r>
              <a:rPr b="1" lang="en" sz="1520"/>
              <a:t>Figure 4 | Variant-specific immune responses early after booster vaccination</a:t>
            </a:r>
            <a:endParaRPr b="1" sz="1520"/>
          </a:p>
          <a:p>
            <a:pPr indent="0" lvl="0" marL="0" rtl="0" algn="l">
              <a:spcBef>
                <a:spcPts val="0"/>
              </a:spcBef>
              <a:spcAft>
                <a:spcPts val="0"/>
              </a:spcAft>
              <a:buNone/>
            </a:pPr>
            <a:r>
              <a:t/>
            </a:r>
            <a:endParaRPr/>
          </a:p>
        </p:txBody>
      </p:sp>
      <p:pic>
        <p:nvPicPr>
          <p:cNvPr id="208" name="Google Shape;208;p32"/>
          <p:cNvPicPr preferRelativeResize="0"/>
          <p:nvPr/>
        </p:nvPicPr>
        <p:blipFill rotWithShape="1">
          <a:blip r:embed="rId3">
            <a:alphaModFix/>
          </a:blip>
          <a:srcRect b="45728" l="0" r="0" t="0"/>
          <a:stretch/>
        </p:blipFill>
        <p:spPr>
          <a:xfrm>
            <a:off x="0" y="933712"/>
            <a:ext cx="9144003" cy="32760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311700" y="4570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72368"/>
              <a:buFont typeface="Arial"/>
              <a:buNone/>
            </a:pPr>
            <a:r>
              <a:rPr b="1" lang="en" sz="1520"/>
              <a:t>Figure 4 | Variant-specific immune responses early after booster vaccination</a:t>
            </a:r>
            <a:endParaRPr b="1" sz="1520"/>
          </a:p>
          <a:p>
            <a:pPr indent="0" lvl="0" marL="0" rtl="0" algn="l">
              <a:spcBef>
                <a:spcPts val="0"/>
              </a:spcBef>
              <a:spcAft>
                <a:spcPts val="0"/>
              </a:spcAft>
              <a:buNone/>
            </a:pPr>
            <a:r>
              <a:t/>
            </a:r>
            <a:endParaRPr/>
          </a:p>
        </p:txBody>
      </p:sp>
      <p:pic>
        <p:nvPicPr>
          <p:cNvPr id="214" name="Google Shape;214;p33"/>
          <p:cNvPicPr preferRelativeResize="0"/>
          <p:nvPr/>
        </p:nvPicPr>
        <p:blipFill rotWithShape="1">
          <a:blip r:embed="rId3">
            <a:alphaModFix/>
          </a:blip>
          <a:srcRect b="0" l="0" r="0" t="53658"/>
          <a:stretch/>
        </p:blipFill>
        <p:spPr>
          <a:xfrm>
            <a:off x="0" y="1173056"/>
            <a:ext cx="9144003" cy="27973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Takeaways</a:t>
            </a:r>
            <a:endParaRPr/>
          </a:p>
        </p:txBody>
      </p:sp>
      <p:sp>
        <p:nvSpPr>
          <p:cNvPr id="220" name="Google Shape;220;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Neutralizing antibody titers reduced up to 30-fold in Omicron compared to WT SARS-CoV-2</a:t>
            </a:r>
            <a:endParaRPr/>
          </a:p>
          <a:p>
            <a:pPr indent="-342900" lvl="0" marL="457200" rtl="0" algn="l">
              <a:spcBef>
                <a:spcPts val="0"/>
              </a:spcBef>
              <a:spcAft>
                <a:spcPts val="0"/>
              </a:spcAft>
              <a:buSzPts val="1800"/>
              <a:buChar char="●"/>
            </a:pPr>
            <a:r>
              <a:rPr lang="en"/>
              <a:t>T cell responses were minimally affected by mutations in the Spike protein</a:t>
            </a:r>
            <a:endParaRPr/>
          </a:p>
          <a:p>
            <a:pPr indent="-342900" lvl="0" marL="457200" rtl="0" algn="l">
              <a:spcBef>
                <a:spcPts val="0"/>
              </a:spcBef>
              <a:spcAft>
                <a:spcPts val="0"/>
              </a:spcAft>
              <a:buSzPts val="1800"/>
              <a:buChar char="●"/>
            </a:pPr>
            <a:r>
              <a:rPr lang="en"/>
              <a:t>High </a:t>
            </a:r>
            <a:r>
              <a:rPr lang="en"/>
              <a:t>levels of neutralizing antibodies were observed after mRNA vaccination</a:t>
            </a:r>
            <a:endParaRPr/>
          </a:p>
          <a:p>
            <a:pPr indent="-342900" lvl="0" marL="457200" rtl="0" algn="l">
              <a:spcBef>
                <a:spcPts val="0"/>
              </a:spcBef>
              <a:spcAft>
                <a:spcPts val="0"/>
              </a:spcAft>
              <a:buSzPts val="1800"/>
              <a:buChar char="●"/>
            </a:pPr>
            <a:r>
              <a:rPr lang="en"/>
              <a:t>Omicron neutralization was restored following booster vaccination</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Study Limitations</a:t>
            </a:r>
            <a:endParaRPr/>
          </a:p>
        </p:txBody>
      </p:sp>
      <p:sp>
        <p:nvSpPr>
          <p:cNvPr id="226" name="Google Shape;226;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Sample size was only 15 donors per vaccine - very small compared to number of people in the world who have been vaccinated!</a:t>
            </a:r>
            <a:endParaRPr/>
          </a:p>
          <a:p>
            <a:pPr indent="-342900" lvl="0" marL="457200" rtl="0" algn="l">
              <a:spcBef>
                <a:spcPts val="1000"/>
              </a:spcBef>
              <a:spcAft>
                <a:spcPts val="0"/>
              </a:spcAft>
              <a:buSzPts val="1800"/>
              <a:buChar char="●"/>
            </a:pPr>
            <a:r>
              <a:rPr lang="en"/>
              <a:t>Post-vaccination data was limited - what happened to study participants after 6 months?</a:t>
            </a:r>
            <a:endParaRPr/>
          </a:p>
          <a:p>
            <a:pPr indent="-342900" lvl="0" marL="457200" rtl="0" algn="l">
              <a:spcBef>
                <a:spcPts val="1000"/>
              </a:spcBef>
              <a:spcAft>
                <a:spcPts val="1000"/>
              </a:spcAft>
              <a:buSzPts val="1800"/>
              <a:buChar char="●"/>
            </a:pPr>
            <a:r>
              <a:rPr lang="en"/>
              <a:t>Most of the </a:t>
            </a:r>
            <a:r>
              <a:rPr lang="en"/>
              <a:t>study includes young adult participants (&lt;50) - how would the results be different in older and immunocompromised adults?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Alternate Perspective: T Cells might be more critical!</a:t>
            </a:r>
            <a:endParaRPr/>
          </a:p>
          <a:p>
            <a:pPr indent="0" lvl="0" marL="0" rtl="0" algn="l">
              <a:spcBef>
                <a:spcPts val="0"/>
              </a:spcBef>
              <a:spcAft>
                <a:spcPts val="0"/>
              </a:spcAft>
              <a:buNone/>
            </a:pPr>
            <a:r>
              <a:t/>
            </a:r>
            <a:endParaRPr/>
          </a:p>
        </p:txBody>
      </p:sp>
      <p:sp>
        <p:nvSpPr>
          <p:cNvPr id="232" name="Google Shape;232;p36"/>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sz="1800"/>
              <a:t>Ledford et al. argue that T cells might play a more important role in neutralizing infection</a:t>
            </a:r>
            <a:endParaRPr sz="1800"/>
          </a:p>
          <a:p>
            <a:pPr indent="-334327" lvl="1" marL="914400" rtl="0" algn="l">
              <a:spcBef>
                <a:spcPts val="0"/>
              </a:spcBef>
              <a:spcAft>
                <a:spcPts val="0"/>
              </a:spcAft>
              <a:buSzPct val="100000"/>
              <a:buChar char="○"/>
            </a:pPr>
            <a:r>
              <a:rPr lang="en" sz="1800"/>
              <a:t>Levels are higher after infection</a:t>
            </a:r>
            <a:endParaRPr sz="1800"/>
          </a:p>
          <a:p>
            <a:pPr indent="-334327" lvl="1" marL="914400" rtl="0" algn="l">
              <a:spcBef>
                <a:spcPts val="0"/>
              </a:spcBef>
              <a:spcAft>
                <a:spcPts val="0"/>
              </a:spcAft>
              <a:buSzPct val="100000"/>
              <a:buChar char="○"/>
            </a:pPr>
            <a:r>
              <a:rPr lang="en" sz="1800"/>
              <a:t>T cells can recognize more sites along the mutated Spike protein</a:t>
            </a:r>
            <a:endParaRPr sz="1800"/>
          </a:p>
          <a:p>
            <a:pPr indent="-334327" lvl="1" marL="914400" rtl="0" algn="l">
              <a:spcBef>
                <a:spcPts val="0"/>
              </a:spcBef>
              <a:spcAft>
                <a:spcPts val="0"/>
              </a:spcAft>
              <a:buSzPct val="100000"/>
              <a:buChar char="○"/>
            </a:pPr>
            <a:r>
              <a:rPr lang="en" sz="1800"/>
              <a:t>Vaccines made by Pfizer and J&amp;J did not raise high levels of neutralizing antibodies</a:t>
            </a:r>
            <a:endParaRPr sz="1800"/>
          </a:p>
        </p:txBody>
      </p:sp>
      <p:pic>
        <p:nvPicPr>
          <p:cNvPr id="233" name="Google Shape;233;p36"/>
          <p:cNvPicPr preferRelativeResize="0"/>
          <p:nvPr/>
        </p:nvPicPr>
        <p:blipFill>
          <a:blip r:embed="rId3">
            <a:alphaModFix/>
          </a:blip>
          <a:stretch>
            <a:fillRect/>
          </a:stretch>
        </p:blipFill>
        <p:spPr>
          <a:xfrm>
            <a:off x="928088" y="1266187"/>
            <a:ext cx="3167376" cy="3167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Discussion/Applications</a:t>
            </a:r>
            <a:endParaRPr/>
          </a:p>
        </p:txBody>
      </p:sp>
      <p:sp>
        <p:nvSpPr>
          <p:cNvPr id="239" name="Google Shape;239;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Spontaneous genetic mutations can, hypothetically, give rise to an infinite number of SARS-CoV-2 variants.</a:t>
            </a:r>
            <a:endParaRPr/>
          </a:p>
          <a:p>
            <a:pPr indent="-342900" lvl="0" marL="457200" rtl="0" algn="l">
              <a:spcBef>
                <a:spcPts val="1200"/>
              </a:spcBef>
              <a:spcAft>
                <a:spcPts val="0"/>
              </a:spcAft>
              <a:buSzPts val="1800"/>
              <a:buChar char="●"/>
            </a:pPr>
            <a:r>
              <a:rPr lang="en"/>
              <a:t>Are you </a:t>
            </a:r>
            <a:r>
              <a:rPr lang="en"/>
              <a:t>optimistic</a:t>
            </a:r>
            <a:r>
              <a:rPr lang="en"/>
              <a:t> about current boosters being able to neutralize antibodies for future variants?</a:t>
            </a:r>
            <a:endParaRPr/>
          </a:p>
          <a:p>
            <a:pPr indent="-342900" lvl="0" marL="457200" rtl="0" algn="l">
              <a:spcBef>
                <a:spcPts val="0"/>
              </a:spcBef>
              <a:spcAft>
                <a:spcPts val="0"/>
              </a:spcAft>
              <a:buSzPts val="1800"/>
              <a:buChar char="●"/>
            </a:pPr>
            <a:r>
              <a:rPr lang="en"/>
              <a:t>In the case that a variant is highly mutant and infectious, would a variant-specific booster be necessary?</a:t>
            </a:r>
            <a:endParaRPr/>
          </a:p>
          <a:p>
            <a:pPr indent="-342900" lvl="0" marL="457200" rtl="0" algn="l">
              <a:spcBef>
                <a:spcPts val="0"/>
              </a:spcBef>
              <a:spcAft>
                <a:spcPts val="0"/>
              </a:spcAft>
              <a:buSzPts val="1800"/>
              <a:buChar char="●"/>
            </a:pPr>
            <a:r>
              <a:rPr lang="en"/>
              <a:t>Developing variant-specific boosters is costly and laborious, and there is a possibility that a particular variant won’t come back the next year. Do the potential drawbacks </a:t>
            </a:r>
            <a:r>
              <a:rPr lang="en"/>
              <a:t>outweigh the benefits?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 name="Google Shape;80;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87" name="Google Shape;87;p16"/>
          <p:cNvSpPr txBox="1"/>
          <p:nvPr>
            <p:ph idx="1" type="body"/>
          </p:nvPr>
        </p:nvSpPr>
        <p:spPr>
          <a:xfrm>
            <a:off x="311700" y="1266325"/>
            <a:ext cx="42603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S Protein of SARS-CoV-2</a:t>
            </a:r>
            <a:endParaRPr b="1"/>
          </a:p>
          <a:p>
            <a:pPr indent="-342900" lvl="0" marL="457200" rtl="0" algn="l">
              <a:spcBef>
                <a:spcPts val="1200"/>
              </a:spcBef>
              <a:spcAft>
                <a:spcPts val="0"/>
              </a:spcAft>
              <a:buSzPts val="1800"/>
              <a:buChar char="●"/>
            </a:pPr>
            <a:r>
              <a:rPr lang="en"/>
              <a:t>Structure</a:t>
            </a:r>
            <a:endParaRPr/>
          </a:p>
          <a:p>
            <a:pPr indent="-317500" lvl="1" marL="914400" rtl="0" algn="l">
              <a:spcBef>
                <a:spcPts val="0"/>
              </a:spcBef>
              <a:spcAft>
                <a:spcPts val="0"/>
              </a:spcAft>
              <a:buSzPts val="1400"/>
              <a:buChar char="○"/>
            </a:pPr>
            <a:r>
              <a:rPr lang="en"/>
              <a:t>Trimeric class I transmembrane protein</a:t>
            </a:r>
            <a:endParaRPr/>
          </a:p>
          <a:p>
            <a:pPr indent="-317500" lvl="1" marL="914400" rtl="0" algn="l">
              <a:spcBef>
                <a:spcPts val="0"/>
              </a:spcBef>
              <a:spcAft>
                <a:spcPts val="0"/>
              </a:spcAft>
              <a:buSzPts val="1400"/>
              <a:buChar char="○"/>
            </a:pPr>
            <a:r>
              <a:rPr lang="en"/>
              <a:t>Crown-like </a:t>
            </a:r>
            <a:r>
              <a:rPr lang="en"/>
              <a:t>structure</a:t>
            </a:r>
            <a:endParaRPr/>
          </a:p>
          <a:p>
            <a:pPr indent="-317500" lvl="1" marL="914400" rtl="0" algn="l">
              <a:spcBef>
                <a:spcPts val="0"/>
              </a:spcBef>
              <a:spcAft>
                <a:spcPts val="0"/>
              </a:spcAft>
              <a:buSzPts val="1400"/>
              <a:buChar char="○"/>
            </a:pPr>
            <a:r>
              <a:rPr lang="en"/>
              <a:t>Two subunits</a:t>
            </a:r>
            <a:endParaRPr/>
          </a:p>
          <a:p>
            <a:pPr indent="-317500" lvl="2" marL="1371600" rtl="0" algn="l">
              <a:spcBef>
                <a:spcPts val="0"/>
              </a:spcBef>
              <a:spcAft>
                <a:spcPts val="0"/>
              </a:spcAft>
              <a:buSzPts val="1400"/>
              <a:buChar char="■"/>
            </a:pPr>
            <a:r>
              <a:rPr lang="en"/>
              <a:t>S1</a:t>
            </a:r>
            <a:endParaRPr/>
          </a:p>
          <a:p>
            <a:pPr indent="-317500" lvl="2" marL="1371600" rtl="0" algn="l">
              <a:spcBef>
                <a:spcPts val="0"/>
              </a:spcBef>
              <a:spcAft>
                <a:spcPts val="0"/>
              </a:spcAft>
              <a:buSzPts val="1400"/>
              <a:buChar char="■"/>
            </a:pPr>
            <a:r>
              <a:rPr lang="en"/>
              <a:t>S2</a:t>
            </a:r>
            <a:endParaRPr/>
          </a:p>
          <a:p>
            <a:pPr indent="-342900" lvl="0" marL="457200" rtl="0" algn="l">
              <a:spcBef>
                <a:spcPts val="0"/>
              </a:spcBef>
              <a:spcAft>
                <a:spcPts val="0"/>
              </a:spcAft>
              <a:buSzPts val="1800"/>
              <a:buChar char="●"/>
            </a:pPr>
            <a:r>
              <a:rPr lang="en"/>
              <a:t>Function</a:t>
            </a:r>
            <a:endParaRPr/>
          </a:p>
          <a:p>
            <a:pPr indent="-317500" lvl="1" marL="914400" rtl="0" algn="l">
              <a:spcBef>
                <a:spcPts val="0"/>
              </a:spcBef>
              <a:spcAft>
                <a:spcPts val="0"/>
              </a:spcAft>
              <a:buSzPts val="1400"/>
              <a:buChar char="○"/>
            </a:pPr>
            <a:r>
              <a:rPr lang="en"/>
              <a:t>Bind to ACE2 receptor</a:t>
            </a:r>
            <a:endParaRPr/>
          </a:p>
          <a:p>
            <a:pPr indent="0" lvl="0" marL="0" rtl="0" algn="l">
              <a:spcBef>
                <a:spcPts val="1200"/>
              </a:spcBef>
              <a:spcAft>
                <a:spcPts val="1200"/>
              </a:spcAft>
              <a:buNone/>
            </a:pPr>
            <a:r>
              <a:t/>
            </a:r>
            <a:endParaRPr/>
          </a:p>
        </p:txBody>
      </p:sp>
      <p:pic>
        <p:nvPicPr>
          <p:cNvPr id="88" name="Google Shape;88;p16"/>
          <p:cNvPicPr preferRelativeResize="0"/>
          <p:nvPr/>
        </p:nvPicPr>
        <p:blipFill rotWithShape="1">
          <a:blip r:embed="rId3">
            <a:alphaModFix/>
          </a:blip>
          <a:srcRect b="1250" l="0" r="0" t="-1250"/>
          <a:stretch/>
        </p:blipFill>
        <p:spPr>
          <a:xfrm>
            <a:off x="4451900" y="445025"/>
            <a:ext cx="4442198" cy="3713050"/>
          </a:xfrm>
          <a:prstGeom prst="rect">
            <a:avLst/>
          </a:prstGeom>
          <a:noFill/>
          <a:ln>
            <a:noFill/>
          </a:ln>
        </p:spPr>
      </p:pic>
      <p:sp>
        <p:nvSpPr>
          <p:cNvPr id="89" name="Google Shape;89;p16"/>
          <p:cNvSpPr txBox="1"/>
          <p:nvPr/>
        </p:nvSpPr>
        <p:spPr>
          <a:xfrm>
            <a:off x="4643775" y="4098375"/>
            <a:ext cx="4322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Open Sans"/>
                <a:ea typeface="Open Sans"/>
                <a:cs typeface="Open Sans"/>
                <a:sym typeface="Open Sans"/>
              </a:rPr>
              <a:t>Figure 3: </a:t>
            </a:r>
            <a:r>
              <a:rPr b="1" lang="en" sz="1000">
                <a:solidFill>
                  <a:srgbClr val="222222"/>
                </a:solidFill>
                <a:highlight>
                  <a:srgbClr val="FFFFFF"/>
                </a:highlight>
                <a:latin typeface="Open Sans"/>
                <a:ea typeface="Open Sans"/>
                <a:cs typeface="Open Sans"/>
                <a:sym typeface="Open Sans"/>
              </a:rPr>
              <a:t>Structure of the SARS-CoV-2 S protein. Adapted from Huang, Y., Yang, C., Xu, Xf. </a:t>
            </a:r>
            <a:r>
              <a:rPr b="1" i="1" lang="en" sz="1000">
                <a:solidFill>
                  <a:srgbClr val="222222"/>
                </a:solidFill>
                <a:highlight>
                  <a:srgbClr val="FFFFFF"/>
                </a:highlight>
                <a:latin typeface="Open Sans"/>
                <a:ea typeface="Open Sans"/>
                <a:cs typeface="Open Sans"/>
                <a:sym typeface="Open Sans"/>
              </a:rPr>
              <a:t>et al.</a:t>
            </a:r>
            <a:r>
              <a:rPr b="1" lang="en" sz="1000">
                <a:solidFill>
                  <a:srgbClr val="222222"/>
                </a:solidFill>
                <a:highlight>
                  <a:srgbClr val="FFFFFF"/>
                </a:highlight>
                <a:latin typeface="Open Sans"/>
                <a:ea typeface="Open Sans"/>
                <a:cs typeface="Open Sans"/>
                <a:sym typeface="Open Sans"/>
              </a:rPr>
              <a:t> Structural and functional properties of SARS-CoV-2 spike protein: potential antivirus drug development for COVID-19. </a:t>
            </a:r>
            <a:r>
              <a:rPr b="1" i="1" lang="en" sz="1000">
                <a:solidFill>
                  <a:srgbClr val="222222"/>
                </a:solidFill>
                <a:highlight>
                  <a:srgbClr val="FFFFFF"/>
                </a:highlight>
                <a:latin typeface="Open Sans"/>
                <a:ea typeface="Open Sans"/>
                <a:cs typeface="Open Sans"/>
                <a:sym typeface="Open Sans"/>
              </a:rPr>
              <a:t>Acta Pharmacol Sin</a:t>
            </a:r>
            <a:r>
              <a:rPr b="1" lang="en" sz="1000">
                <a:solidFill>
                  <a:srgbClr val="222222"/>
                </a:solidFill>
                <a:highlight>
                  <a:srgbClr val="FFFFFF"/>
                </a:highlight>
                <a:latin typeface="Open Sans"/>
                <a:ea typeface="Open Sans"/>
                <a:cs typeface="Open Sans"/>
                <a:sym typeface="Open Sans"/>
              </a:rPr>
              <a:t> 41, 1141–1149 (2020). https://doi.org/10.1038/s41401-020-0485-4</a:t>
            </a:r>
            <a:endParaRPr b="1" sz="10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95" name="Google Shape;95;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Vaccine-induced protection from infection</a:t>
            </a:r>
            <a:endParaRPr b="1" sz="1700"/>
          </a:p>
          <a:p>
            <a:pPr indent="-336550" lvl="0" marL="457200" rtl="0" algn="l">
              <a:spcBef>
                <a:spcPts val="1200"/>
              </a:spcBef>
              <a:spcAft>
                <a:spcPts val="0"/>
              </a:spcAft>
              <a:buSzPts val="1700"/>
              <a:buChar char="●"/>
            </a:pPr>
            <a:r>
              <a:rPr lang="en" sz="1700"/>
              <a:t>Operationalization</a:t>
            </a:r>
            <a:r>
              <a:rPr lang="en" sz="1700"/>
              <a:t> within trials</a:t>
            </a:r>
            <a:endParaRPr sz="1700"/>
          </a:p>
          <a:p>
            <a:pPr indent="-317500" lvl="1" marL="914400" rtl="0" algn="l">
              <a:spcBef>
                <a:spcPts val="0"/>
              </a:spcBef>
              <a:spcAft>
                <a:spcPts val="0"/>
              </a:spcAft>
              <a:buSzPts val="1400"/>
              <a:buChar char="○"/>
            </a:pPr>
            <a:r>
              <a:rPr lang="en"/>
              <a:t>Kent et al. reports the level of neutralization by antibodies induced by vaccines determines a vaccine’s efficacy </a:t>
            </a:r>
            <a:endParaRPr/>
          </a:p>
          <a:p>
            <a:pPr indent="-317500" lvl="2" marL="1371600" rtl="0" algn="l">
              <a:spcBef>
                <a:spcPts val="0"/>
              </a:spcBef>
              <a:spcAft>
                <a:spcPts val="0"/>
              </a:spcAft>
              <a:buSzPts val="1400"/>
              <a:buChar char="■"/>
            </a:pPr>
            <a:r>
              <a:rPr lang="en"/>
              <a:t>Monoclonal </a:t>
            </a:r>
            <a:r>
              <a:rPr lang="en"/>
              <a:t>administered</a:t>
            </a:r>
            <a:r>
              <a:rPr lang="en"/>
              <a:t> </a:t>
            </a:r>
            <a:r>
              <a:rPr lang="en"/>
              <a:t>prophylactically</a:t>
            </a:r>
            <a:r>
              <a:rPr lang="en"/>
              <a:t> or post-exposure to SARS-CoV-2 has shown great protection to the virus</a:t>
            </a:r>
            <a:endParaRPr/>
          </a:p>
          <a:p>
            <a:pPr indent="-336550" lvl="0" marL="457200" rtl="0" algn="l">
              <a:spcBef>
                <a:spcPts val="0"/>
              </a:spcBef>
              <a:spcAft>
                <a:spcPts val="0"/>
              </a:spcAft>
              <a:buSzPts val="1700"/>
              <a:buChar char="●"/>
            </a:pPr>
            <a:r>
              <a:rPr lang="en" sz="1700"/>
              <a:t>Testing</a:t>
            </a:r>
            <a:endParaRPr sz="1700"/>
          </a:p>
          <a:p>
            <a:pPr indent="-317500" lvl="1" marL="914400" rtl="0" algn="l">
              <a:spcBef>
                <a:spcPts val="0"/>
              </a:spcBef>
              <a:spcAft>
                <a:spcPts val="0"/>
              </a:spcAft>
              <a:buSzPts val="1400"/>
              <a:buChar char="○"/>
            </a:pPr>
            <a:r>
              <a:rPr lang="en"/>
              <a:t>Difficulty in assessing T cell activity because of the lack of appropriate assays</a:t>
            </a:r>
            <a:endParaRPr/>
          </a:p>
          <a:p>
            <a:pPr indent="-317500" lvl="1" marL="914400" rtl="0" algn="l">
              <a:spcBef>
                <a:spcPts val="0"/>
              </a:spcBef>
              <a:spcAft>
                <a:spcPts val="0"/>
              </a:spcAft>
              <a:buSzPts val="1400"/>
              <a:buChar char="○"/>
            </a:pPr>
            <a:r>
              <a:rPr lang="en"/>
              <a:t>Confounds:  Measuring solely T cell activity is complicated because vaccines induce antibody production</a:t>
            </a:r>
            <a:endParaRPr/>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457200" rtl="0" algn="l">
              <a:spcBef>
                <a:spcPts val="1200"/>
              </a:spcBef>
              <a:spcAft>
                <a:spcPts val="0"/>
              </a:spcAft>
              <a:buNone/>
            </a:pPr>
            <a:r>
              <a:t/>
            </a:r>
            <a:endParaRPr sz="1700"/>
          </a:p>
          <a:p>
            <a:pPr indent="0" lvl="0" marL="0" rtl="0" algn="l">
              <a:spcBef>
                <a:spcPts val="1200"/>
              </a:spcBef>
              <a:spcAft>
                <a:spcPts val="120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101" name="Google Shape;101;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T-cells as backup for antibodies</a:t>
            </a:r>
            <a:endParaRPr b="1"/>
          </a:p>
          <a:p>
            <a:pPr indent="-317500" lvl="0" marL="457200" rtl="0" algn="l">
              <a:spcBef>
                <a:spcPts val="1200"/>
              </a:spcBef>
              <a:spcAft>
                <a:spcPts val="0"/>
              </a:spcAft>
              <a:buSzPts val="1400"/>
              <a:buChar char="●"/>
            </a:pPr>
            <a:r>
              <a:rPr lang="en" sz="1400"/>
              <a:t>Kent et al. reports that the use of anti-CD20 reduces antibody levels and affect CD4</a:t>
            </a:r>
            <a:r>
              <a:rPr baseline="30000" lang="en" sz="1400"/>
              <a:t>+</a:t>
            </a:r>
            <a:r>
              <a:rPr lang="en" sz="1400"/>
              <a:t> cell responses</a:t>
            </a:r>
            <a:endParaRPr sz="1400"/>
          </a:p>
          <a:p>
            <a:pPr indent="-317500" lvl="1" marL="914400" rtl="0" algn="l">
              <a:spcBef>
                <a:spcPts val="1000"/>
              </a:spcBef>
              <a:spcAft>
                <a:spcPts val="0"/>
              </a:spcAft>
              <a:buSzPts val="1400"/>
              <a:buChar char="○"/>
            </a:pPr>
            <a:r>
              <a:rPr lang="en"/>
              <a:t>Increased </a:t>
            </a:r>
            <a:r>
              <a:rPr lang="en"/>
              <a:t>CD8</a:t>
            </a:r>
            <a:r>
              <a:rPr baseline="30000" lang="en"/>
              <a:t>+</a:t>
            </a:r>
            <a:r>
              <a:rPr lang="en"/>
              <a:t> cell responses</a:t>
            </a:r>
            <a:endParaRPr sz="1400"/>
          </a:p>
          <a:p>
            <a:pPr indent="-317500" lvl="0" marL="457200" rtl="0" algn="l">
              <a:spcBef>
                <a:spcPts val="1000"/>
              </a:spcBef>
              <a:spcAft>
                <a:spcPts val="0"/>
              </a:spcAft>
              <a:buSzPts val="1400"/>
              <a:buChar char="●"/>
            </a:pPr>
            <a:r>
              <a:rPr lang="en" sz="1400"/>
              <a:t>Differential responses</a:t>
            </a:r>
            <a:endParaRPr sz="1400"/>
          </a:p>
          <a:p>
            <a:pPr indent="-317500" lvl="0" marL="457200" rtl="0" algn="l">
              <a:spcBef>
                <a:spcPts val="0"/>
              </a:spcBef>
              <a:spcAft>
                <a:spcPts val="0"/>
              </a:spcAft>
              <a:buSzPts val="1400"/>
              <a:buChar char="-"/>
            </a:pPr>
            <a:r>
              <a:rPr lang="en" sz="1400"/>
              <a:t>Varying levels of B cells and T cells responses between immunocompetent patients and immunocompromised patients</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to be Addressed:</a:t>
            </a:r>
            <a:endParaRPr/>
          </a:p>
        </p:txBody>
      </p:sp>
      <p:sp>
        <p:nvSpPr>
          <p:cNvPr id="107" name="Google Shape;107;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How does the severity of the Omicron variant correlate with vaccination status and preexisting immunity?</a:t>
            </a:r>
            <a:endParaRPr sz="1700"/>
          </a:p>
          <a:p>
            <a:pPr indent="-336550" lvl="0" marL="457200" rtl="0" algn="l">
              <a:spcBef>
                <a:spcPts val="1000"/>
              </a:spcBef>
              <a:spcAft>
                <a:spcPts val="0"/>
              </a:spcAft>
              <a:buSzPts val="1700"/>
              <a:buChar char="●"/>
            </a:pPr>
            <a:r>
              <a:rPr lang="en" sz="1700"/>
              <a:t>Which vaccine is the most effective? Is there a need for boosters against Omicron?</a:t>
            </a:r>
            <a:endParaRPr sz="1700"/>
          </a:p>
          <a:p>
            <a:pPr indent="-336550" lvl="0" marL="457200" rtl="0" algn="l">
              <a:spcBef>
                <a:spcPts val="1000"/>
              </a:spcBef>
              <a:spcAft>
                <a:spcPts val="1000"/>
              </a:spcAft>
              <a:buSzPts val="1700"/>
              <a:buChar char="●"/>
            </a:pPr>
            <a:r>
              <a:rPr lang="en" sz="1700"/>
              <a:t>Is there a difference in antibody and T cell reactivity against Wild Type SARS-CoV-2, Beta, Delta, and Omicron?</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a:t>
            </a:r>
            <a:endParaRPr/>
          </a:p>
        </p:txBody>
      </p:sp>
      <p:sp>
        <p:nvSpPr>
          <p:cNvPr id="113" name="Google Shape;113;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133"/>
              <a:t>Neutralizing antibodies correlate with SARS-CoV-2 protection more than T cells</a:t>
            </a:r>
            <a:endParaRPr sz="2133"/>
          </a:p>
          <a:p>
            <a:pPr indent="0" lvl="0" marL="0" rtl="0" algn="l">
              <a:spcBef>
                <a:spcPts val="1200"/>
              </a:spcBef>
              <a:spcAft>
                <a:spcPts val="0"/>
              </a:spcAft>
              <a:buNone/>
            </a:pPr>
            <a:r>
              <a:t/>
            </a:r>
            <a:endParaRPr sz="2133"/>
          </a:p>
          <a:p>
            <a:pPr indent="0" lvl="0" marL="0" rtl="0" algn="l">
              <a:spcBef>
                <a:spcPts val="1200"/>
              </a:spcBef>
              <a:spcAft>
                <a:spcPts val="0"/>
              </a:spcAft>
              <a:buNone/>
            </a:pPr>
            <a:r>
              <a:rPr b="1" lang="en" sz="2133"/>
              <a:t>The authors hypothesize that mutations in the spike protein </a:t>
            </a:r>
            <a:r>
              <a:rPr b="1" lang="en" sz="2133"/>
              <a:t>disrupt neutralizing antibody response more than T cell response.</a:t>
            </a:r>
            <a:endParaRPr b="1" sz="2133"/>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0"/>
              </a:spcAft>
              <a:buNone/>
            </a:pPr>
            <a:r>
              <a:t/>
            </a:r>
            <a:endParaRPr b="1"/>
          </a:p>
          <a:p>
            <a:pPr indent="0" lvl="0" marL="0" rtl="0" algn="ctr">
              <a:spcBef>
                <a:spcPts val="1200"/>
              </a:spcBef>
              <a:spcAft>
                <a:spcPts val="1200"/>
              </a:spcAft>
              <a:buNone/>
            </a:pPr>
            <a:r>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Study Design and Sample Collection</a:t>
            </a:r>
            <a:endParaRPr/>
          </a:p>
        </p:txBody>
      </p:sp>
      <p:sp>
        <p:nvSpPr>
          <p:cNvPr id="119" name="Google Shape;119;p21"/>
          <p:cNvSpPr txBox="1"/>
          <p:nvPr>
            <p:ph idx="1" type="body"/>
          </p:nvPr>
        </p:nvSpPr>
        <p:spPr>
          <a:xfrm>
            <a:off x="311700" y="1238300"/>
            <a:ext cx="8520600" cy="330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 = 423 Participants from Erasmus Medical Center, 4 Vaccines</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lang="en"/>
              <a:t>Neutralizing antibodies and T cells </a:t>
            </a:r>
            <a:r>
              <a:rPr lang="en"/>
              <a:t>were </a:t>
            </a:r>
            <a:r>
              <a:rPr lang="en"/>
              <a:t>assessed early, late, and post-booster</a:t>
            </a:r>
            <a:endParaRPr/>
          </a:p>
        </p:txBody>
      </p:sp>
      <p:pic>
        <p:nvPicPr>
          <p:cNvPr id="120" name="Google Shape;120;p21"/>
          <p:cNvPicPr preferRelativeResize="0"/>
          <p:nvPr/>
        </p:nvPicPr>
        <p:blipFill>
          <a:blip r:embed="rId3">
            <a:alphaModFix/>
          </a:blip>
          <a:stretch>
            <a:fillRect/>
          </a:stretch>
        </p:blipFill>
        <p:spPr>
          <a:xfrm>
            <a:off x="634050" y="1892368"/>
            <a:ext cx="2588100" cy="1358775"/>
          </a:xfrm>
          <a:prstGeom prst="rect">
            <a:avLst/>
          </a:prstGeom>
          <a:noFill/>
          <a:ln>
            <a:noFill/>
          </a:ln>
        </p:spPr>
      </p:pic>
      <p:pic>
        <p:nvPicPr>
          <p:cNvPr id="121" name="Google Shape;121;p21"/>
          <p:cNvPicPr preferRelativeResize="0"/>
          <p:nvPr/>
        </p:nvPicPr>
        <p:blipFill>
          <a:blip r:embed="rId4">
            <a:alphaModFix/>
          </a:blip>
          <a:stretch>
            <a:fillRect/>
          </a:stretch>
        </p:blipFill>
        <p:spPr>
          <a:xfrm>
            <a:off x="2759175" y="2023845"/>
            <a:ext cx="1949850" cy="1095850"/>
          </a:xfrm>
          <a:prstGeom prst="rect">
            <a:avLst/>
          </a:prstGeom>
          <a:noFill/>
          <a:ln>
            <a:noFill/>
          </a:ln>
        </p:spPr>
      </p:pic>
      <p:pic>
        <p:nvPicPr>
          <p:cNvPr id="122" name="Google Shape;122;p21"/>
          <p:cNvPicPr preferRelativeResize="0"/>
          <p:nvPr/>
        </p:nvPicPr>
        <p:blipFill>
          <a:blip r:embed="rId5">
            <a:alphaModFix/>
          </a:blip>
          <a:stretch>
            <a:fillRect/>
          </a:stretch>
        </p:blipFill>
        <p:spPr>
          <a:xfrm>
            <a:off x="4709025" y="1720150"/>
            <a:ext cx="1703225" cy="1703225"/>
          </a:xfrm>
          <a:prstGeom prst="rect">
            <a:avLst/>
          </a:prstGeom>
          <a:noFill/>
          <a:ln>
            <a:noFill/>
          </a:ln>
        </p:spPr>
      </p:pic>
      <p:pic>
        <p:nvPicPr>
          <p:cNvPr id="123" name="Google Shape;123;p21"/>
          <p:cNvPicPr preferRelativeResize="0"/>
          <p:nvPr/>
        </p:nvPicPr>
        <p:blipFill>
          <a:blip r:embed="rId6">
            <a:alphaModFix/>
          </a:blip>
          <a:stretch>
            <a:fillRect/>
          </a:stretch>
        </p:blipFill>
        <p:spPr>
          <a:xfrm>
            <a:off x="6510368" y="2181368"/>
            <a:ext cx="1173334" cy="780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